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7" r:id="rId2"/>
    <p:sldId id="2939" r:id="rId3"/>
    <p:sldId id="2940" r:id="rId4"/>
    <p:sldId id="2941" r:id="rId5"/>
    <p:sldId id="2942" r:id="rId6"/>
    <p:sldId id="2943" r:id="rId7"/>
    <p:sldId id="2944" r:id="rId8"/>
    <p:sldId id="2945" r:id="rId9"/>
    <p:sldId id="2946" r:id="rId10"/>
    <p:sldId id="2947" r:id="rId11"/>
    <p:sldId id="2948" r:id="rId12"/>
    <p:sldId id="2949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1BF9A-067F-EB34-E186-72E35C5E4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32A432D-D112-FB20-6071-73E12E04A7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5046CFE-E449-B896-FC10-B410885EE2D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467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F7767-6B60-0C69-E89F-7A60EC49A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C57B105-2601-D981-4B34-B298BDC733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8B5D5D-37E6-FC54-D010-A3E9A018E6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516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84207-9456-CE34-89E5-D927E48A5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072F52B-D1DC-9835-54E1-92D5FA3958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23B1ADA-036B-ADD1-A23D-0DF2E3383E1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310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81219-4EB4-9207-55BA-5C1209349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29128A8-0E0D-D3E4-5E42-D51C3AC88C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C1ADBEB-E0DE-AF1F-472F-CE53187B6F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949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99EC0-C342-08EB-C9A2-D14C48743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8FD0785-6A16-E14C-9856-7FEFCE958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4B2B47F-FF5D-69E2-9D96-DBBA465468A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52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B42E9-E298-4E93-8E77-EF95C0260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7F54CE5-B98E-8215-D2D1-AE6D44319E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2C645C9-4B85-F742-6692-4E14C49206E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709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E667E-979D-5A52-1B0C-2595F23DC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DDE2C7-0A87-1CB7-FD49-320D1F9528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17AAA05-0419-B8E8-6569-2D332EA0784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358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EF336-0281-FDBF-8B1D-ABCBAA924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9343EFA-012B-B86B-B78E-4A9547CD1E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C43DA44-6FB3-BD7C-5A2B-0629C8EAFC8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533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69275-EBB9-BFB6-0225-518BD6B4F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7CCCBDD-E358-E365-0DE3-F22FE6DEA6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0339B5F-878E-5FAE-25C0-311897D4590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94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27601-CEA6-09ED-1A98-C08BF1B98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CB438D-F9C0-BC22-2CC6-75AAAA6047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0759B09-0A05-3D3A-7C0C-AFC86828E9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472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377D8-C115-0342-7996-BD48BC04A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9F7608F-B418-EF09-89B2-CE71D39B19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76B0F0-B9F5-1CBF-CF68-04EA8BEAA71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355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2D6FB1-57D7-3B8C-EA4F-7A7947D25E5F}"/>
              </a:ext>
            </a:extLst>
          </p:cNvPr>
          <p:cNvSpPr txBox="1"/>
          <p:nvPr/>
        </p:nvSpPr>
        <p:spPr>
          <a:xfrm>
            <a:off x="1847705" y="1772885"/>
            <a:ext cx="777654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一次函数的性质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22323-0162-7E83-10D5-BDA4D4D9C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8.jpeg">
            <a:extLst>
              <a:ext uri="{FF2B5EF4-FFF2-40B4-BE49-F238E27FC236}">
                <a16:creationId xmlns:a16="http://schemas.microsoft.com/office/drawing/2014/main" id="{233BB01B-BB8A-7FD7-61E2-57D445466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1385895" cy="395970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BC8ECC63-92F4-258B-FF1B-79DBC0B71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950" y="1196845"/>
            <a:ext cx="10656740" cy="248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已知函数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的图象上两点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&lt;2	    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&gt;2   	 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     	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7576C4-1EAC-F782-607C-868F66186739}"/>
              </a:ext>
            </a:extLst>
          </p:cNvPr>
          <p:cNvSpPr txBox="1"/>
          <p:nvPr/>
        </p:nvSpPr>
        <p:spPr>
          <a:xfrm>
            <a:off x="8904195" y="227692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337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929E5-C584-49AF-A7ED-DB5A00550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CEF3F9-69B0-D677-832A-EDD7BDE3570F}"/>
              </a:ext>
            </a:extLst>
          </p:cNvPr>
          <p:cNvSpPr txBox="1"/>
          <p:nvPr/>
        </p:nvSpPr>
        <p:spPr>
          <a:xfrm>
            <a:off x="591439" y="616641"/>
            <a:ext cx="95766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A7F4C0-9D57-B177-DAB2-D7F52E5B70CB}"/>
                  </a:ext>
                </a:extLst>
              </p:cNvPr>
              <p:cNvSpPr txBox="1"/>
              <p:nvPr/>
            </p:nvSpPr>
            <p:spPr>
              <a:xfrm>
                <a:off x="663445" y="2029366"/>
                <a:ext cx="8352580" cy="889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1A7F4C0-9D57-B177-DAB2-D7F52E5B70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445" y="2029366"/>
                <a:ext cx="8352580" cy="889924"/>
              </a:xfrm>
              <a:prstGeom prst="rect">
                <a:avLst/>
              </a:prstGeom>
              <a:blipFill>
                <a:blip r:embed="rId3"/>
                <a:stretch>
                  <a:fillRect l="-2263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187ADDF-FAAB-E35C-E2EB-7C4866F400F0}"/>
              </a:ext>
            </a:extLst>
          </p:cNvPr>
          <p:cNvSpPr txBox="1"/>
          <p:nvPr/>
        </p:nvSpPr>
        <p:spPr>
          <a:xfrm>
            <a:off x="597659" y="3187587"/>
            <a:ext cx="108007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该函数图象与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轴的交点在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轴的下方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09FBC44-73CC-C48C-7E24-FA8FA73768FE}"/>
                  </a:ext>
                </a:extLst>
              </p:cNvPr>
              <p:cNvSpPr txBox="1"/>
              <p:nvPr/>
            </p:nvSpPr>
            <p:spPr>
              <a:xfrm>
                <a:off x="695625" y="4221055"/>
                <a:ext cx="8352580" cy="1443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1≠0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m&gt;-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09FBC44-73CC-C48C-7E24-FA8FA73768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221055"/>
                <a:ext cx="8352580" cy="1443921"/>
              </a:xfrm>
              <a:prstGeom prst="rect">
                <a:avLst/>
              </a:prstGeom>
              <a:blipFill>
                <a:blip r:embed="rId4"/>
                <a:stretch>
                  <a:fillRect l="-2190" t="-8017" b="-6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506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269AA-FD69-1007-3CD4-8A64B01D9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59728E-9446-0926-B147-18C266C9DEF2}"/>
              </a:ext>
            </a:extLst>
          </p:cNvPr>
          <p:cNvSpPr txBox="1"/>
          <p:nvPr/>
        </p:nvSpPr>
        <p:spPr>
          <a:xfrm>
            <a:off x="631865" y="550514"/>
            <a:ext cx="108007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该函数图象经过第二、三、四象限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243C5C-71CB-3A63-3F20-5B88E8CC7BBC}"/>
                  </a:ext>
                </a:extLst>
              </p:cNvPr>
              <p:cNvSpPr txBox="1"/>
              <p:nvPr/>
            </p:nvSpPr>
            <p:spPr>
              <a:xfrm>
                <a:off x="767629" y="1196845"/>
                <a:ext cx="7416515" cy="21257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−(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&lt;m&lt;-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243C5C-71CB-3A63-3F20-5B88E8CC7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1196845"/>
                <a:ext cx="7416515" cy="2125710"/>
              </a:xfrm>
              <a:prstGeom prst="rect">
                <a:avLst/>
              </a:prstGeom>
              <a:blipFill>
                <a:blip r:embed="rId3"/>
                <a:stretch>
                  <a:fillRect l="-2547" b="-4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FBAADA1-BEDA-E0B6-2527-C428C0618AC7}"/>
              </a:ext>
            </a:extLst>
          </p:cNvPr>
          <p:cNvSpPr txBox="1"/>
          <p:nvPr/>
        </p:nvSpPr>
        <p:spPr>
          <a:xfrm>
            <a:off x="623620" y="3322555"/>
            <a:ext cx="97206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该函数图象与直线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8D8B99-2AFC-3078-56D1-17652B3D0F8D}"/>
              </a:ext>
            </a:extLst>
          </p:cNvPr>
          <p:cNvSpPr txBox="1"/>
          <p:nvPr/>
        </p:nvSpPr>
        <p:spPr>
          <a:xfrm>
            <a:off x="645585" y="4149050"/>
            <a:ext cx="79205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图象与直线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1)≠1,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∴m=-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26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B6567-A465-8CB4-191F-1F742EBC0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1.jpeg">
            <a:extLst>
              <a:ext uri="{FF2B5EF4-FFF2-40B4-BE49-F238E27FC236}">
                <a16:creationId xmlns:a16="http://schemas.microsoft.com/office/drawing/2014/main" id="{6E98CB54-4B81-726D-7C8E-FAD9313FA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5979938" cy="4857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FAE7B4E-3608-869E-E243-296B77376E41}"/>
              </a:ext>
            </a:extLst>
          </p:cNvPr>
          <p:cNvSpPr txBox="1"/>
          <p:nvPr/>
        </p:nvSpPr>
        <p:spPr>
          <a:xfrm>
            <a:off x="616219" y="1268850"/>
            <a:ext cx="10736145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一次函数的性质</a:t>
            </a: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的图象从左到右是上升的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的图象从左到右是下降的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733B22-3564-88F4-D577-45FCE2A8F6BD}"/>
              </a:ext>
            </a:extLst>
          </p:cNvPr>
          <p:cNvSpPr txBox="1"/>
          <p:nvPr/>
        </p:nvSpPr>
        <p:spPr>
          <a:xfrm>
            <a:off x="9192215" y="2852960"/>
            <a:ext cx="1324642" cy="828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8AC4D5-B957-89BE-0130-EEF78990C465}"/>
              </a:ext>
            </a:extLst>
          </p:cNvPr>
          <p:cNvSpPr txBox="1"/>
          <p:nvPr/>
        </p:nvSpPr>
        <p:spPr>
          <a:xfrm>
            <a:off x="4223870" y="4437070"/>
            <a:ext cx="1108627" cy="828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625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2C8E3-E4BA-DE77-E6CA-7BDC0EB92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2.jpeg">
            <a:extLst>
              <a:ext uri="{FF2B5EF4-FFF2-40B4-BE49-F238E27FC236}">
                <a16:creationId xmlns:a16="http://schemas.microsoft.com/office/drawing/2014/main" id="{D23BF6E0-3184-BCE6-7F14-ACCFCE7BC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7091401" cy="576040"/>
          </a:xfrm>
          <a:prstGeom prst="rect">
            <a:avLst/>
          </a:prstGeom>
        </p:spPr>
      </p:pic>
      <p:pic>
        <p:nvPicPr>
          <p:cNvPr id="3" name="image233.jpeg">
            <a:extLst>
              <a:ext uri="{FF2B5EF4-FFF2-40B4-BE49-F238E27FC236}">
                <a16:creationId xmlns:a16="http://schemas.microsoft.com/office/drawing/2014/main" id="{5DEEA0F9-3D7D-E519-CE69-A3330DD704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685" y="1340855"/>
            <a:ext cx="6709936" cy="4679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8040F28-29E7-9447-0B37-05C35171FFBD}"/>
              </a:ext>
            </a:extLst>
          </p:cNvPr>
          <p:cNvSpPr txBox="1"/>
          <p:nvPr/>
        </p:nvSpPr>
        <p:spPr>
          <a:xfrm>
            <a:off x="2063719" y="115736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一次函数的增减性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34.jpeg">
            <a:extLst>
              <a:ext uri="{FF2B5EF4-FFF2-40B4-BE49-F238E27FC236}">
                <a16:creationId xmlns:a16="http://schemas.microsoft.com/office/drawing/2014/main" id="{2211E53F-8A4B-8D63-4BCC-53E7DB3DE5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980" y="2117019"/>
            <a:ext cx="680971" cy="3778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4354051-7D85-B8CD-1AFE-8D93521244CC}"/>
              </a:ext>
            </a:extLst>
          </p:cNvPr>
          <p:cNvSpPr txBox="1"/>
          <p:nvPr/>
        </p:nvSpPr>
        <p:spPr>
          <a:xfrm>
            <a:off x="767630" y="1963845"/>
            <a:ext cx="1060956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是常数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的图象经过点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填“增大”或“减小”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E3A807-F48B-685C-5858-07B80269D633}"/>
              </a:ext>
            </a:extLst>
          </p:cNvPr>
          <p:cNvSpPr txBox="1"/>
          <p:nvPr/>
        </p:nvSpPr>
        <p:spPr>
          <a:xfrm>
            <a:off x="7507621" y="2494891"/>
            <a:ext cx="12526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5F8900-199B-3AE8-5593-19CB6CEE9616}"/>
              </a:ext>
            </a:extLst>
          </p:cNvPr>
          <p:cNvSpPr txBox="1"/>
          <p:nvPr/>
        </p:nvSpPr>
        <p:spPr>
          <a:xfrm>
            <a:off x="770890" y="3871345"/>
            <a:ext cx="106063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(2)(2024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·重庆八中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=(2-2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的函数值随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的增大而增大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且函数的图象不经过第二象限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5E41C72-132A-F464-6474-AC3691110F46}"/>
              </a:ext>
            </a:extLst>
          </p:cNvPr>
          <p:cNvSpPr txBox="1"/>
          <p:nvPr/>
        </p:nvSpPr>
        <p:spPr>
          <a:xfrm>
            <a:off x="3791840" y="4979340"/>
            <a:ext cx="146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0≤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797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68F0B-38D7-8545-E4D7-B7884C876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175A6A-45B6-B708-50F8-F5B88E1ACC7B}"/>
              </a:ext>
            </a:extLst>
          </p:cNvPr>
          <p:cNvSpPr txBox="1"/>
          <p:nvPr/>
        </p:nvSpPr>
        <p:spPr>
          <a:xfrm>
            <a:off x="695625" y="836820"/>
            <a:ext cx="1044072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都在直线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的值的大小关系是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用“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”号连接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5E4940-1699-CBE5-05F7-9635A94DDEBF}"/>
              </a:ext>
            </a:extLst>
          </p:cNvPr>
          <p:cNvSpPr txBox="1"/>
          <p:nvPr/>
        </p:nvSpPr>
        <p:spPr>
          <a:xfrm>
            <a:off x="695625" y="3645015"/>
            <a:ext cx="993669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-3≤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的最小值是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8CA31F-46B5-F13C-5CB6-E59079010A6A}"/>
              </a:ext>
            </a:extLst>
          </p:cNvPr>
          <p:cNvSpPr txBox="1"/>
          <p:nvPr/>
        </p:nvSpPr>
        <p:spPr>
          <a:xfrm>
            <a:off x="7536100" y="1753737"/>
            <a:ext cx="1828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strike="noStrike" kern="1200" cap="none" spc="0" normalizeH="0" baseline="-25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kumimoji="0" lang="en-US" altLang="zh-CN" sz="3600" b="1" i="0" strike="noStrike" kern="1200" cap="none" spc="0" normalizeH="0" baseline="-25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kumimoji="0" lang="en-US" altLang="zh-CN" sz="3600" b="1" i="0" strike="noStrike" kern="1200" cap="none" spc="0" normalizeH="0" baseline="-25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8BE90F-D459-4BD4-9C48-739F36707C89}"/>
              </a:ext>
            </a:extLst>
          </p:cNvPr>
          <p:cNvSpPr txBox="1"/>
          <p:nvPr/>
        </p:nvSpPr>
        <p:spPr>
          <a:xfrm>
            <a:off x="1631690" y="4647853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893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2725E-B5D2-4119-0A99-E1B12F7BE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5.jpeg">
            <a:extLst>
              <a:ext uri="{FF2B5EF4-FFF2-40B4-BE49-F238E27FC236}">
                <a16:creationId xmlns:a16="http://schemas.microsoft.com/office/drawing/2014/main" id="{45175A78-502D-3663-8A78-769DEE750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1548107" cy="442316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F9FFE962-6A24-1377-F89A-764C24E9F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630" y="1124840"/>
            <a:ext cx="10368720" cy="4147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重庆巴蜀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在关于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的一次函数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=-5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的图象上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的大小关系是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B.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D.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8D1062-CADA-C242-D8AD-D2769B9DC313}"/>
              </a:ext>
            </a:extLst>
          </p:cNvPr>
          <p:cNvSpPr txBox="1"/>
          <p:nvPr/>
        </p:nvSpPr>
        <p:spPr>
          <a:xfrm>
            <a:off x="3287805" y="2996970"/>
            <a:ext cx="8640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416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E82EA-9FE0-EDB0-BE43-FD42CA5D5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17FA1B-AC46-1B48-8A03-17D5176E9F1A}"/>
                  </a:ext>
                </a:extLst>
              </p:cNvPr>
              <p:cNvSpPr txBox="1"/>
              <p:nvPr/>
            </p:nvSpPr>
            <p:spPr>
              <a:xfrm>
                <a:off x="695624" y="1268850"/>
                <a:ext cx="10584735" cy="34542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-5)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sup>
                    </m:sSup>
                  </m:oMath>
                </a14:m>
                <a:r>
                  <a:rPr lang="en-US" altLang="zh-CN" sz="36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是一次函数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17FA1B-AC46-1B48-8A03-17D5176E9F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268850"/>
                <a:ext cx="10584735" cy="3454279"/>
              </a:xfrm>
              <a:prstGeom prst="rect">
                <a:avLst/>
              </a:prstGeom>
              <a:blipFill>
                <a:blip r:embed="rId3"/>
                <a:stretch>
                  <a:fillRect l="-1728" r="-1267" b="-5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D048024-47A2-E288-B7E5-249A37F2A86F}"/>
              </a:ext>
            </a:extLst>
          </p:cNvPr>
          <p:cNvSpPr txBox="1"/>
          <p:nvPr/>
        </p:nvSpPr>
        <p:spPr>
          <a:xfrm>
            <a:off x="3359810" y="2276920"/>
            <a:ext cx="10800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0DBADB-C8FD-51AF-C444-542603D8A9FF}"/>
              </a:ext>
            </a:extLst>
          </p:cNvPr>
          <p:cNvSpPr txBox="1"/>
          <p:nvPr/>
        </p:nvSpPr>
        <p:spPr>
          <a:xfrm>
            <a:off x="3890322" y="4057748"/>
            <a:ext cx="820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024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0A938-1D65-D392-A23F-C40478B37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36.jpeg">
            <a:extLst>
              <a:ext uri="{FF2B5EF4-FFF2-40B4-BE49-F238E27FC236}">
                <a16:creationId xmlns:a16="http://schemas.microsoft.com/office/drawing/2014/main" id="{AFD12EAA-038E-238C-1386-BBF0D09E2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4"/>
            <a:ext cx="7226972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44502CA-0433-415E-D65E-821BE3F93FBE}"/>
              </a:ext>
            </a:extLst>
          </p:cNvPr>
          <p:cNvSpPr txBox="1"/>
          <p:nvPr/>
        </p:nvSpPr>
        <p:spPr>
          <a:xfrm>
            <a:off x="2243732" y="450588"/>
            <a:ext cx="77045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根据一次函数的图象确定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的范围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37.jpeg">
            <a:extLst>
              <a:ext uri="{FF2B5EF4-FFF2-40B4-BE49-F238E27FC236}">
                <a16:creationId xmlns:a16="http://schemas.microsoft.com/office/drawing/2014/main" id="{38938C15-755D-118A-9319-013993BC8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150" y="1340855"/>
            <a:ext cx="737965" cy="40949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A1788EC-CA99-2419-F2FF-2D4F9FBC1CD1}"/>
              </a:ext>
            </a:extLst>
          </p:cNvPr>
          <p:cNvSpPr txBox="1"/>
          <p:nvPr/>
        </p:nvSpPr>
        <p:spPr>
          <a:xfrm>
            <a:off x="767630" y="1248554"/>
            <a:ext cx="900062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若该函数的图象经过原点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CDB04B-3D77-CF58-9A3E-AB5770222AAF}"/>
              </a:ext>
            </a:extLst>
          </p:cNvPr>
          <p:cNvSpPr txBox="1"/>
          <p:nvPr/>
        </p:nvSpPr>
        <p:spPr>
          <a:xfrm>
            <a:off x="767630" y="2600518"/>
            <a:ext cx="9352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3≠0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BED680A-A3A3-F74D-A549-CD30F20B13E5}"/>
              </a:ext>
            </a:extLst>
          </p:cNvPr>
          <p:cNvSpPr txBox="1"/>
          <p:nvPr/>
        </p:nvSpPr>
        <p:spPr>
          <a:xfrm>
            <a:off x="767630" y="3593049"/>
            <a:ext cx="107032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若该函数的图象与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轴的交点在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轴的上方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F695F4-CADC-FA28-4905-40371F1F3A90}"/>
              </a:ext>
            </a:extLst>
          </p:cNvPr>
          <p:cNvSpPr txBox="1"/>
          <p:nvPr/>
        </p:nvSpPr>
        <p:spPr>
          <a:xfrm>
            <a:off x="789150" y="4991180"/>
            <a:ext cx="90831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3≠0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07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A11E-524B-E7F0-50CD-F4F53E1C5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9592B9-F747-0D17-86F2-61C69321D9F9}"/>
              </a:ext>
            </a:extLst>
          </p:cNvPr>
          <p:cNvSpPr txBox="1"/>
          <p:nvPr/>
        </p:nvSpPr>
        <p:spPr>
          <a:xfrm>
            <a:off x="551615" y="570816"/>
            <a:ext cx="105847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若该函数的图象与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轴的交点在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轴的下方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且经过第二象限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652251-3333-D49F-779F-438DC6061DC1}"/>
                  </a:ext>
                </a:extLst>
              </p:cNvPr>
              <p:cNvSpPr txBox="1"/>
              <p:nvPr/>
            </p:nvSpPr>
            <p:spPr>
              <a:xfrm>
                <a:off x="551615" y="1771145"/>
                <a:ext cx="8712605" cy="13281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652251-3333-D49F-779F-438DC6061D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771145"/>
                <a:ext cx="8712605" cy="1328120"/>
              </a:xfrm>
              <a:prstGeom prst="rect">
                <a:avLst/>
              </a:prstGeom>
              <a:blipFill>
                <a:blip r:embed="rId3"/>
                <a:stretch>
                  <a:fillRect l="-2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70C45C9-605D-419F-38CE-E799791E89CA}"/>
              </a:ext>
            </a:extLst>
          </p:cNvPr>
          <p:cNvSpPr txBox="1"/>
          <p:nvPr/>
        </p:nvSpPr>
        <p:spPr>
          <a:xfrm>
            <a:off x="551615" y="3443410"/>
            <a:ext cx="108007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若该函数值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随自变量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8E01DFC-043C-3EA5-1351-B3E39DA264A4}"/>
                  </a:ext>
                </a:extLst>
              </p:cNvPr>
              <p:cNvSpPr txBox="1"/>
              <p:nvPr/>
            </p:nvSpPr>
            <p:spPr>
              <a:xfrm>
                <a:off x="695625" y="4883510"/>
                <a:ext cx="7525630" cy="889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8E01DFC-043C-3EA5-1351-B3E39DA264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883510"/>
                <a:ext cx="7525630" cy="889924"/>
              </a:xfrm>
              <a:prstGeom prst="rect">
                <a:avLst/>
              </a:prstGeom>
              <a:blipFill>
                <a:blip r:embed="rId4"/>
                <a:stretch>
                  <a:fillRect l="-2429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125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BBFBC-C2C5-B4A6-4333-23567E5FC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FCE8B9F-F649-9D5E-5CC0-C1BC5AFB6873}"/>
              </a:ext>
            </a:extLst>
          </p:cNvPr>
          <p:cNvSpPr txBox="1"/>
          <p:nvPr/>
        </p:nvSpPr>
        <p:spPr>
          <a:xfrm>
            <a:off x="767630" y="764815"/>
            <a:ext cx="102967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若该函数图象不经过第二象限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20657E1-A8E4-BF14-D8DA-ED76B9DD5222}"/>
                  </a:ext>
                </a:extLst>
              </p:cNvPr>
              <p:cNvSpPr txBox="1"/>
              <p:nvPr/>
            </p:nvSpPr>
            <p:spPr>
              <a:xfrm>
                <a:off x="839635" y="1844890"/>
                <a:ext cx="7632530" cy="13281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&lt;m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20657E1-A8E4-BF14-D8DA-ED76B9DD5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844890"/>
                <a:ext cx="7632530" cy="1328120"/>
              </a:xfrm>
              <a:prstGeom prst="rect">
                <a:avLst/>
              </a:prstGeom>
              <a:blipFill>
                <a:blip r:embed="rId3"/>
                <a:stretch>
                  <a:fillRect l="-2476" r="-1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897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699</TotalTime>
  <Words>899</Words>
  <Application>Microsoft Office PowerPoint</Application>
  <PresentationFormat>宽屏</PresentationFormat>
  <Paragraphs>52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352</cp:revision>
  <dcterms:created xsi:type="dcterms:W3CDTF">2016-07-05T04:43:00Z</dcterms:created>
  <dcterms:modified xsi:type="dcterms:W3CDTF">2024-11-19T14:44:11Z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