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1"/>
  </p:notesMasterIdLst>
  <p:sldIdLst>
    <p:sldId id="267" r:id="rId2"/>
    <p:sldId id="3825" r:id="rId3"/>
    <p:sldId id="3826" r:id="rId4"/>
    <p:sldId id="3827" r:id="rId5"/>
    <p:sldId id="3828" r:id="rId6"/>
    <p:sldId id="3829" r:id="rId7"/>
    <p:sldId id="3830" r:id="rId8"/>
    <p:sldId id="3831" r:id="rId9"/>
    <p:sldId id="3832" r:id="rId10"/>
    <p:sldId id="3833" r:id="rId11"/>
    <p:sldId id="3834" r:id="rId12"/>
    <p:sldId id="3835" r:id="rId13"/>
    <p:sldId id="3836" r:id="rId14"/>
    <p:sldId id="3837" r:id="rId15"/>
    <p:sldId id="3838" r:id="rId16"/>
    <p:sldId id="3839" r:id="rId17"/>
    <p:sldId id="3840" r:id="rId18"/>
    <p:sldId id="3841" r:id="rId19"/>
    <p:sldId id="3842" r:id="rId20"/>
    <p:sldId id="3843" r:id="rId21"/>
    <p:sldId id="3844" r:id="rId22"/>
    <p:sldId id="3845" r:id="rId23"/>
    <p:sldId id="3846" r:id="rId24"/>
    <p:sldId id="3847" r:id="rId25"/>
    <p:sldId id="3848" r:id="rId26"/>
    <p:sldId id="3849" r:id="rId27"/>
    <p:sldId id="3886" r:id="rId28"/>
    <p:sldId id="3850" r:id="rId29"/>
    <p:sldId id="3851" r:id="rId30"/>
    <p:sldId id="3852" r:id="rId31"/>
    <p:sldId id="3853" r:id="rId32"/>
    <p:sldId id="3854" r:id="rId33"/>
    <p:sldId id="3855" r:id="rId34"/>
    <p:sldId id="3856" r:id="rId35"/>
    <p:sldId id="3857" r:id="rId36"/>
    <p:sldId id="3858" r:id="rId37"/>
    <p:sldId id="3859" r:id="rId38"/>
    <p:sldId id="3860" r:id="rId39"/>
    <p:sldId id="3861" r:id="rId40"/>
    <p:sldId id="3862" r:id="rId41"/>
    <p:sldId id="3863" r:id="rId42"/>
    <p:sldId id="3864" r:id="rId43"/>
    <p:sldId id="3865" r:id="rId44"/>
    <p:sldId id="3866" r:id="rId45"/>
    <p:sldId id="3867" r:id="rId46"/>
    <p:sldId id="3868" r:id="rId47"/>
    <p:sldId id="3869" r:id="rId48"/>
    <p:sldId id="3870" r:id="rId49"/>
    <p:sldId id="3871" r:id="rId50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5338" autoAdjust="0"/>
  </p:normalViewPr>
  <p:slideViewPr>
    <p:cSldViewPr showGuides="1">
      <p:cViewPr varScale="1">
        <p:scale>
          <a:sx n="106" d="100"/>
          <a:sy n="106" d="100"/>
        </p:scale>
        <p:origin x="708" y="102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5882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932385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6499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7759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6362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6290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4309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5914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8438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76250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9159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980269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24414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13587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7568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82009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74278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71052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19781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98661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7699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668840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941168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07871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98307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00058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50101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13907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993977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04868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60188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01684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38331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36073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6522461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71919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73807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709901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76664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81274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1465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073738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0683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151529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8853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282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4054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7785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5BB2577-58E8-C337-2A86-0FC52E0F1E0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/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7D3DCF11-EE34-5BF8-17CF-BA2F3C045A47}"/>
              </a:ext>
            </a:extLst>
          </p:cNvPr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7A30E3-D660-0E44-9A86-AE9246720526}"/>
              </a:ext>
            </a:extLst>
          </p:cNvPr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9C0D120-5112-8701-D9DA-79B6B9FFF0CE}"/>
              </a:ext>
            </a:extLst>
          </p:cNvPr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  <p:extLst>
      <p:ext uri="{BB962C8B-B14F-4D97-AF65-F5344CB8AC3E}">
        <p14:creationId xmlns:p14="http://schemas.microsoft.com/office/powerpoint/2010/main" val="3003416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5BB2577-58E8-C337-2A86-0FC52E0F1E0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/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7D3DCF11-EE34-5BF8-17CF-BA2F3C045A47}"/>
              </a:ext>
            </a:extLst>
          </p:cNvPr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7A30E3-D660-0E44-9A86-AE9246720526}"/>
              </a:ext>
            </a:extLst>
          </p:cNvPr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370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5BB2577-58E8-C337-2A86-0FC52E0F1E0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/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7D3DCF11-EE34-5BF8-17CF-BA2F3C045A47}"/>
              </a:ext>
            </a:extLst>
          </p:cNvPr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7A30E3-D660-0E44-9A86-AE9246720526}"/>
              </a:ext>
            </a:extLst>
          </p:cNvPr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230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T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5.tif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0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tif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t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31.T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tif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TIF"/><Relationship Id="rId4" Type="http://schemas.openxmlformats.org/officeDocument/2006/relationships/image" Target="../media/image4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TIF"/><Relationship Id="rId4" Type="http://schemas.openxmlformats.org/officeDocument/2006/relationships/image" Target="../media/image4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T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ti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T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TI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ti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png"/><Relationship Id="rId5" Type="http://schemas.openxmlformats.org/officeDocument/2006/relationships/image" Target="../media/image37.TIF"/><Relationship Id="rId4" Type="http://schemas.openxmlformats.org/officeDocument/2006/relationships/image" Target="../media/image5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TI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TI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t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ti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t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ti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image" Target="../media/image6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TIF"/><Relationship Id="rId5" Type="http://schemas.openxmlformats.org/officeDocument/2006/relationships/image" Target="../media/image48.png"/><Relationship Id="rId4" Type="http://schemas.openxmlformats.org/officeDocument/2006/relationships/image" Target="../media/image7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tif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TIF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TIF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TI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TI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9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2_0_1.5_1.5_1.5_2.5_数学_0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1B862FB-258E-3AF4-E351-A4D5F3BD4988}"/>
              </a:ext>
            </a:extLst>
          </p:cNvPr>
          <p:cNvSpPr txBox="1"/>
          <p:nvPr/>
        </p:nvSpPr>
        <p:spPr>
          <a:xfrm>
            <a:off x="623620" y="1700880"/>
            <a:ext cx="11016765" cy="26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函数及其图象</a:t>
            </a:r>
            <a:r>
              <a:rPr lang="en-US" altLang="zh-CN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》</a:t>
            </a:r>
          </a:p>
          <a:p>
            <a:pPr algn="ctr">
              <a:lnSpc>
                <a:spcPct val="150000"/>
              </a:lnSpc>
            </a:pPr>
            <a:r>
              <a:rPr lang="zh-CN" alt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章</a:t>
            </a:r>
            <a:r>
              <a:rPr lang="zh-CN" alt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末考点复习与小结</a:t>
            </a:r>
            <a:endParaRPr lang="zh-CN" altLang="zh-CN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3620" y="692810"/>
            <a:ext cx="603242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求出四边形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AA'C'C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651578" y="1772885"/>
                <a:ext cx="6096000" cy="359310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altLang="zh-CN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∵S</a:t>
                </a:r>
                <a:r>
                  <a:rPr lang="en-US" altLang="zh-CN" sz="36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AA'C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A'C×</a:t>
                </a:r>
                <a:r>
                  <a:rPr lang="en-US" altLang="zh-CN" sz="36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</a:p>
              <a:p>
                <a:pPr>
                  <a:spcAft>
                    <a:spcPts val="0"/>
                  </a:spcAft>
                </a:pPr>
                <a:r>
                  <a:rPr lang="en-US" altLang="zh-CN" sz="3600" b="1" i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27,</a:t>
                </a:r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36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C'A'C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A'C×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27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AA'C'C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的面积为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27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27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54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1578" y="1772885"/>
                <a:ext cx="6096000" cy="3593100"/>
              </a:xfrm>
              <a:prstGeom prst="rect">
                <a:avLst/>
              </a:prstGeom>
              <a:blipFill>
                <a:blip r:embed="rId3"/>
                <a:stretch>
                  <a:fillRect l="-3100" t="-170" r="-3000" b="-54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27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464095" y="1772885"/>
            <a:ext cx="3240225" cy="3423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365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74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604080" y="621231"/>
            <a:ext cx="5184360" cy="5760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685" y="544098"/>
            <a:ext cx="25010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函数的图象</a:t>
            </a: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79610" y="1262304"/>
            <a:ext cx="11160775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(2024·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广安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向如图所示的空容器内匀速注水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从水刚接触底部时开始计时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直至把容器注满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在注水过程中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设容器内底部所受水的压强为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单位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:Pa),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时间为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单位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:s),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的函数图象大致为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液体压强的计算公式是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kumimoji="0" lang="zh-CN" altLang="en-US" sz="3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液</a:t>
            </a:r>
            <a:r>
              <a:rPr kumimoji="0" lang="en-US" altLang="zh-CN" sz="3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gh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 (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　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625" y="4293060"/>
            <a:ext cx="1474206" cy="157753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04943" y="3913959"/>
            <a:ext cx="2036032" cy="197664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28492" y="3871542"/>
            <a:ext cx="1747595" cy="204451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63604" y="3797449"/>
            <a:ext cx="1942714" cy="206148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823791" y="3818658"/>
            <a:ext cx="1891814" cy="201906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828628" y="3478295"/>
            <a:ext cx="4924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9495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479610" y="476795"/>
            <a:ext cx="11143138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kumimoji="0" lang="en-US" altLang="zh-CN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现代物流的高速发展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为乡村振兴提供了良好条件</a:t>
            </a:r>
            <a:r>
              <a:rPr kumimoji="0" lang="en-US" altLang="zh-CN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某物流公司的汽车行驶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 km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后进入高速路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在高速路上匀速行驶一段时间后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再在乡村道路上行驶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h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到达目的地</a:t>
            </a:r>
            <a:r>
              <a:rPr kumimoji="0" lang="en-US" altLang="zh-CN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汽车行驶的时间</a:t>
            </a:r>
            <a:r>
              <a:rPr kumimoji="0" lang="en-US" altLang="zh-CN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(h)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与行驶的路程</a:t>
            </a:r>
            <a:r>
              <a:rPr kumimoji="0" lang="en-US" altLang="zh-CN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(km)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之间的关系如图所示</a:t>
            </a:r>
            <a:r>
              <a:rPr kumimoji="0" lang="en-US" altLang="zh-CN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请结合图象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判断以下说法正确的是 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 　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3" name="image280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7834641" y="2852960"/>
            <a:ext cx="3582613" cy="281533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610" y="3031340"/>
            <a:ext cx="72005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汽车在高速路上行驶了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 h</a:t>
            </a:r>
            <a:endParaRPr lang="zh-CN" altLang="zh-CN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汽车在高速路上行驶的路程是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180 km</a:t>
            </a:r>
            <a:endParaRPr lang="zh-CN" altLang="zh-CN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汽车在高速路上行驶的平均速度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72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km/h</a:t>
            </a:r>
            <a:endParaRPr lang="zh-CN" altLang="zh-CN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汽车在乡村道路上行驶的平均速度是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 km/h</a:t>
            </a:r>
            <a:endParaRPr lang="zh-CN" altLang="zh-CN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67880" y="245504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3038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2137" y="411256"/>
            <a:ext cx="11592806" cy="2913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4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·重庆南开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小明和小华是同班同学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也是邻居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某日早晨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7:00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先出发去学校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走了一段路后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在途中停下来吃了早饭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后来发现上学时间快到了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就跑步到学校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小华离家后直接乘公交车到了学校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如图是他们从家到学校已走的路程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(m)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和小明所用时间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(min)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的关系图象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则下列说法中正确的是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281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7608105" y="3275454"/>
            <a:ext cx="3744260" cy="263727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605" y="3468978"/>
            <a:ext cx="7118467" cy="24437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7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小明吃早饭用时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 min;</a:t>
            </a:r>
            <a:endParaRPr lang="zh-CN" altLang="zh-CN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47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小华到学校的平均速度是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240 m/min;</a:t>
            </a:r>
            <a:endParaRPr lang="zh-CN" altLang="zh-CN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47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小明跑步的平均速度是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 m/min;</a:t>
            </a:r>
            <a:endParaRPr lang="zh-CN" altLang="zh-CN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47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小华到学校的时间是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7:05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968130" y="2653666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①②③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6918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82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657461" y="611383"/>
            <a:ext cx="6624460" cy="5760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710" y="554946"/>
            <a:ext cx="48173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一次函数的图象及性质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551615" y="1649107"/>
            <a:ext cx="1091091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关于一次函数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=-2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+3,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下列结论正确的是 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　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657461" y="2204915"/>
                <a:ext cx="8807414" cy="37239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图象与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轴的交点为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36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num>
                          <m:den>
                            <m:r>
                              <a:rPr lang="en-US" altLang="zh-CN" sz="3600" b="1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𝟎</m:t>
                        </m:r>
                      </m:e>
                    </m:d>
                  </m:oMath>
                </a14:m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B.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图象经过第一、二、三象限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en-US" altLang="zh-CN" sz="3600" b="1" i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随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的增大而增大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D.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图象过点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-1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461" y="2204915"/>
                <a:ext cx="8807414" cy="3723905"/>
              </a:xfrm>
              <a:prstGeom prst="rect">
                <a:avLst/>
              </a:prstGeom>
              <a:blipFill>
                <a:blip r:embed="rId4"/>
                <a:stretch>
                  <a:fillRect l="-2145" b="-52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9840260" y="164910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3104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95625" y="479161"/>
            <a:ext cx="10971131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(2024·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成都石室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在同一平面直角坐标系中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一次函数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3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ax</a:t>
            </a:r>
            <a:r>
              <a:rPr kumimoji="0" lang="en-US" altLang="zh-CN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kumimoji="0" lang="en-US" altLang="zh-CN" sz="3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≠0)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3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bx</a:t>
            </a:r>
            <a:r>
              <a:rPr kumimoji="0" lang="en-US" altLang="zh-CN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kumimoji="0" lang="en-US" altLang="zh-CN" sz="3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≠0)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的图象可能的情况是 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 　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517" y="2918676"/>
            <a:ext cx="2803033" cy="29445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9787" y="2945204"/>
            <a:ext cx="2803033" cy="29179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77283" y="2927518"/>
            <a:ext cx="2811875" cy="297988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83511" y="2945204"/>
            <a:ext cx="2767663" cy="294451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45033" y="161984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096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839635" y="548800"/>
            <a:ext cx="10537155" cy="507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小明在平面直角坐标系内画了一个一次函数的图象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图象特点如下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:①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图象过点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(2,-1);②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图象与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轴的交点在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轴下方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;③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的增大而增大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符合该图象特点的函数关系式为 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 　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kumimoji="0" lang="en-US" altLang="zh-CN" sz="3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	                           </a:t>
            </a:r>
            <a:r>
              <a:rPr kumimoji="0" lang="en-US" altLang="zh-CN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kumimoji="0" lang="en-US" altLang="zh-CN" sz="3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kumimoji="0" lang="en-US" altLang="zh-CN" sz="3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=-2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+3	                   </a:t>
            </a:r>
            <a:r>
              <a:rPr kumimoji="0" lang="en-US" altLang="zh-CN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kumimoji="0" lang="en-US" altLang="zh-CN" sz="3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-5</a:t>
            </a:r>
          </a:p>
        </p:txBody>
      </p:sp>
      <p:sp>
        <p:nvSpPr>
          <p:cNvPr id="3" name="矩形 2"/>
          <p:cNvSpPr/>
          <p:nvPr/>
        </p:nvSpPr>
        <p:spPr>
          <a:xfrm>
            <a:off x="5231940" y="3284990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7345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23620" y="1124840"/>
            <a:ext cx="10931597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(1,-1)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(2,3)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两点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轴上存在点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使得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BP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的值最小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则点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 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   　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610458" y="3789025"/>
                <a:ext cx="10697800" cy="92147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𝟎</m:t>
                        </m:r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,</m:t>
                        </m:r>
                        <m:f>
                          <m:fPr>
                            <m:ctrlPr>
                              <a:rPr lang="zh-CN" altLang="zh-CN" sz="36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3600" b="1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36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B.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𝟎</m:t>
                        </m:r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,</m:t>
                        </m:r>
                        <m:f>
                          <m:fPr>
                            <m:ctrlPr>
                              <a:rPr lang="zh-CN" altLang="zh-CN" sz="36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3600" b="1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36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6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𝟎</m:t>
                        </m:r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,−</m:t>
                        </m:r>
                        <m:f>
                          <m:fPr>
                            <m:ctrlPr>
                              <a:rPr lang="zh-CN" altLang="zh-CN" sz="36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3600" b="1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6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D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𝟎</m:t>
                        </m:r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,−</m:t>
                        </m:r>
                        <m:f>
                          <m:fPr>
                            <m:ctrlPr>
                              <a:rPr lang="zh-CN" altLang="zh-CN" sz="36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3600" b="1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den>
                        </m:f>
                      </m:e>
                    </m:d>
                  </m:oMath>
                </a14:m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458" y="3789025"/>
                <a:ext cx="10697800" cy="921471"/>
              </a:xfrm>
              <a:prstGeom prst="rect">
                <a:avLst/>
              </a:prstGeom>
              <a:blipFill>
                <a:blip r:embed="rId3"/>
                <a:stretch>
                  <a:fillRect l="-1709" b="-86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7882963" y="2614288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04649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3620" y="620805"/>
            <a:ext cx="10944760" cy="5221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(1)(2024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·成都外语校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在一次函数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=-2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的图象上有三点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(-3,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(-1,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(3,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则用“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”号将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连接起来的结果是</a:t>
            </a:r>
            <a:r>
              <a:rPr lang="zh-CN" altLang="zh-CN" sz="3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5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已知点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在直线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kx</a:t>
            </a:r>
            <a:r>
              <a:rPr lang="en-US" altLang="zh-CN" sz="36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且直线经过第一、三、四象限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的大小关系</a:t>
            </a:r>
            <a:r>
              <a:rPr lang="zh-CN" altLang="zh-CN" sz="36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endParaRPr lang="en-US" altLang="zh-CN" sz="36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5000"/>
              </a:lnSpc>
              <a:spcAft>
                <a:spcPts val="0"/>
              </a:spcAft>
            </a:pPr>
            <a:r>
              <a:rPr lang="zh-CN" altLang="zh-CN" sz="3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用“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”号连接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5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一次函数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kx</a:t>
            </a:r>
            <a:r>
              <a:rPr lang="en-US" altLang="zh-CN" sz="36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的图象与正比例函数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的图象平行且经过点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(1,-2),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kb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3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68005" y="1844890"/>
            <a:ext cx="17876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&gt;y</a:t>
            </a:r>
            <a:r>
              <a:rPr lang="en-US" altLang="zh-CN" sz="3600" b="1" baseline="-25000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&gt;y</a:t>
            </a:r>
            <a:r>
              <a:rPr lang="en-US" altLang="zh-CN" sz="3600" b="1" baseline="-25000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559685" y="3645015"/>
            <a:ext cx="1165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&lt;y</a:t>
            </a:r>
            <a:r>
              <a:rPr lang="en-US" altLang="zh-CN" sz="3600" b="1" baseline="-25000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384020" y="5013110"/>
            <a:ext cx="5693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7068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623620" y="580124"/>
                <a:ext cx="10800750" cy="14439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i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轴、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轴分别交于点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与函数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的图象交于点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580124"/>
                <a:ext cx="10800750" cy="1443921"/>
              </a:xfrm>
              <a:prstGeom prst="rect">
                <a:avLst/>
              </a:prstGeom>
              <a:blipFill>
                <a:blip r:embed="rId3"/>
                <a:stretch>
                  <a:fillRect l="-1693" b="-15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image28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910416" y="1997757"/>
            <a:ext cx="3528245" cy="3240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625" y="2132910"/>
            <a:ext cx="36551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求出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695625" y="2733801"/>
                <a:ext cx="6984485" cy="32278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把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(1,2)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代入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3600" b="1" i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求得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把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(1,2)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代入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x+b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+b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2733801"/>
                <a:ext cx="6984485" cy="3227807"/>
              </a:xfrm>
              <a:prstGeom prst="rect">
                <a:avLst/>
              </a:prstGeom>
              <a:blipFill>
                <a:blip r:embed="rId5"/>
                <a:stretch>
                  <a:fillRect l="-2618" b="-22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12420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265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551614" y="476795"/>
            <a:ext cx="5184360" cy="47394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627" y="950737"/>
            <a:ext cx="10008695" cy="5031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915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872184" y="548800"/>
                <a:ext cx="8271816" cy="8899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直接写出不等式组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0&lt;-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i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:r>
                  <a:rPr lang="en-US" altLang="zh-CN" sz="3600" b="1" i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的解集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2184" y="548800"/>
                <a:ext cx="8271816" cy="889924"/>
              </a:xfrm>
              <a:prstGeom prst="rect">
                <a:avLst/>
              </a:prstGeom>
              <a:blipFill>
                <a:blip r:embed="rId3"/>
                <a:stretch>
                  <a:fillRect l="-2211" r="-1548" b="-10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872184" y="1628875"/>
                <a:ext cx="6096000" cy="416364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altLang="zh-CN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知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(5,0)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∵M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(1,2),</a:t>
                </a:r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不等式组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x+b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:r>
                  <a:rPr lang="en-US" altLang="zh-CN" sz="3600" b="1" i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的解集为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&lt;x&lt;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2184" y="1628875"/>
                <a:ext cx="6096000" cy="4163640"/>
              </a:xfrm>
              <a:prstGeom prst="rect">
                <a:avLst/>
              </a:prstGeom>
              <a:blipFill>
                <a:blip r:embed="rId4"/>
                <a:stretch>
                  <a:fillRect l="-3000" b="-46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28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824120" y="1772885"/>
            <a:ext cx="3528245" cy="324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51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87145" y="836820"/>
            <a:ext cx="47083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求出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AMO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887145" y="2060905"/>
                <a:ext cx="9000625" cy="285103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(5,0),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∴OA=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∵M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(1,2</a:t>
                </a:r>
                <a:r>
                  <a:rPr lang="en-US" altLang="zh-CN" sz="36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i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36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AMO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</a:t>
                </a:r>
                <a:r>
                  <a:rPr lang="en-US" altLang="zh-CN" sz="36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3600" b="1" i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i="1" baseline="-250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7145" y="2060905"/>
                <a:ext cx="9000625" cy="2851037"/>
              </a:xfrm>
              <a:prstGeom prst="rect">
                <a:avLst/>
              </a:prstGeom>
              <a:blipFill>
                <a:blip r:embed="rId3"/>
                <a:stretch>
                  <a:fillRect l="-2100" b="-25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28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680110" y="1159985"/>
            <a:ext cx="3528245" cy="324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242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623620" y="404790"/>
                <a:ext cx="11016765" cy="12937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(4</a:t>
                </a:r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32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2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轴上有一点</a:t>
                </a:r>
                <a:r>
                  <a:rPr lang="en-US" altLang="zh-CN" sz="32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32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32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32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2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轴的垂线</a:t>
                </a:r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分别交函数</a:t>
                </a:r>
                <a:r>
                  <a:rPr lang="en-US" altLang="zh-CN" sz="32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2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i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200" b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200" b="1" i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2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</a:t>
                </a:r>
                <a:r>
                  <a:rPr lang="en-US" altLang="zh-CN" sz="32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2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b="1" i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</a:t>
                </a:r>
                <a:r>
                  <a:rPr lang="zh-CN" altLang="zh-CN" sz="32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的图象于点</a:t>
                </a:r>
                <a:r>
                  <a:rPr lang="en-US" altLang="zh-CN" sz="32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32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2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D.</a:t>
                </a:r>
                <a:r>
                  <a:rPr lang="zh-CN" altLang="zh-CN" sz="32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32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en-US" altLang="zh-CN" sz="32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OB</a:t>
                </a:r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求点</a:t>
                </a:r>
                <a:r>
                  <a:rPr lang="en-US" altLang="zh-CN" sz="32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32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</a:t>
                </a:r>
                <a:r>
                  <a:rPr lang="en-US" altLang="zh-CN" sz="32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404790"/>
                <a:ext cx="11016765" cy="1293752"/>
              </a:xfrm>
              <a:prstGeom prst="rect">
                <a:avLst/>
              </a:prstGeom>
              <a:blipFill>
                <a:blip r:embed="rId3"/>
                <a:stretch>
                  <a:fillRect l="-1383" r="-277" b="-140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551614" y="1698542"/>
                <a:ext cx="9576666" cy="829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altLang="zh-CN" sz="32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4)</a:t>
                </a: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对于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200" b="1" i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𝟎</m:t>
                        </m:r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,</m:t>
                        </m:r>
                        <m:f>
                          <m:fPr>
                            <m:ctrlPr>
                              <a:rPr lang="zh-CN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num>
                          <m:den>
                            <m:r>
                              <a:rPr lang="en-US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∴OB=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4" y="1698542"/>
                <a:ext cx="9576666" cy="829330"/>
              </a:xfrm>
              <a:prstGeom prst="rect">
                <a:avLst/>
              </a:prstGeom>
              <a:blipFill>
                <a:blip r:embed="rId4"/>
                <a:stretch>
                  <a:fillRect l="-1591" b="-80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551613" y="2527872"/>
                <a:ext cx="9360651" cy="35011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zh-CN" altLang="zh-CN" sz="32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,0),</a:t>
                </a:r>
                <a:r>
                  <a:rPr lang="zh-CN" altLang="zh-CN" sz="32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200" b="1" i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,−</m:t>
                        </m:r>
                        <m:f>
                          <m:fPr>
                            <m:ctrlPr>
                              <a:rPr lang="zh-CN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zh-CN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num>
                          <m:den>
                            <m:r>
                              <a:rPr lang="en-US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,2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CD=OB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zh-CN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zh-CN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num>
                          <m:den>
                            <m:r>
                              <a:rPr lang="en-US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𝒎</m:t>
                        </m:r>
                      </m:e>
                    </m:d>
                  </m:oMath>
                </a14:m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37175"/>
                  </a:spcAft>
                </a:pP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num>
                          <m:den>
                            <m:r>
                              <a:rPr lang="en-US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𝟎</m:t>
                        </m:r>
                      </m:e>
                    </m:d>
                  </m:oMath>
                </a14:m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𝟎</m:t>
                        </m:r>
                      </m:e>
                    </m:d>
                  </m:oMath>
                </a14:m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3" y="2527872"/>
                <a:ext cx="9360651" cy="3501151"/>
              </a:xfrm>
              <a:prstGeom prst="rect">
                <a:avLst/>
              </a:prstGeom>
              <a:blipFill>
                <a:blip r:embed="rId5"/>
                <a:stretch>
                  <a:fillRect l="-1628" b="-12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287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8472165" y="3212985"/>
            <a:ext cx="2736190" cy="2664185"/>
          </a:xfrm>
          <a:prstGeom prst="rect">
            <a:avLst/>
          </a:prstGeom>
        </p:spPr>
      </p:pic>
      <p:pic>
        <p:nvPicPr>
          <p:cNvPr id="6" name="image288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8184145" y="3212985"/>
            <a:ext cx="3312230" cy="2816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061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601521" y="548800"/>
                <a:ext cx="11016765" cy="17883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17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已知直线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l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轴交于点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zh-CN" altLang="zh-CN" sz="28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 b="1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num>
                          <m:den>
                            <m:r>
                              <a:rPr lang="en-US" altLang="zh-CN" sz="2800" b="1" i="1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den>
                        </m:f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𝟎</m:t>
                        </m:r>
                      </m:e>
                    </m:d>
                  </m:oMath>
                </a14:m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轴交于点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-3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l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+3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轴交于点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轴交于点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连结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BD.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求直线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l</a:t>
                </a:r>
                <a:r>
                  <a:rPr lang="en-US" altLang="zh-CN" sz="28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的表达式</a:t>
                </a:r>
                <a:r>
                  <a:rPr lang="en-US" altLang="zh-CN" sz="28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521" y="548800"/>
                <a:ext cx="11016765" cy="1788375"/>
              </a:xfrm>
              <a:prstGeom prst="rect">
                <a:avLst/>
              </a:prstGeom>
              <a:blipFill>
                <a:blip r:embed="rId3"/>
                <a:stretch>
                  <a:fillRect l="-1162" b="-92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630924" y="2337175"/>
                <a:ext cx="6096000" cy="3579826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zh-CN" altLang="zh-CN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l</a:t>
                </a:r>
                <a:r>
                  <a:rPr lang="en-US" altLang="zh-CN" sz="28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轴交于点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zh-CN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num>
                          <m:den>
                            <m:r>
                              <a:rPr lang="en-US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den>
                        </m:f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𝟎</m:t>
                        </m:r>
                      </m:e>
                    </m:d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轴交于点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3),</a:t>
                </a:r>
                <a:endParaRPr lang="zh-CN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设直线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l</a:t>
                </a:r>
                <a:r>
                  <a:rPr lang="en-US" altLang="zh-CN" sz="28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的表达式为</a:t>
                </a:r>
              </a:p>
              <a:p>
                <a:pPr>
                  <a:spcAft>
                    <a:spcPts val="0"/>
                  </a:spcAft>
                </a:pP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2800" b="1" i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kx+b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≠0),</a:t>
                </a:r>
                <a:endParaRPr lang="zh-CN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zh-CN" altLang="zh-CN" sz="2800" b="1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1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𝟑</m:t>
                                  </m:r>
                                </m:num>
                                <m:den>
                                  <m:r>
                                    <a:rPr lang="en-US" altLang="zh-CN" sz="2800" b="1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𝟒</m:t>
                                  </m:r>
                                </m:den>
                              </m:f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.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𝟒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.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l</a:t>
                </a:r>
                <a:r>
                  <a:rPr lang="en-US" altLang="zh-CN" sz="28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的表达式为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924" y="2337175"/>
                <a:ext cx="6096000" cy="3579826"/>
              </a:xfrm>
              <a:prstGeom prst="rect">
                <a:avLst/>
              </a:prstGeom>
              <a:blipFill>
                <a:blip r:embed="rId4"/>
                <a:stretch>
                  <a:fillRect l="-2000" b="-39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28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392090" y="2316136"/>
            <a:ext cx="3633132" cy="324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715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623620" y="404790"/>
                <a:ext cx="10872755" cy="14439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l</a:t>
                </a:r>
                <a:r>
                  <a:rPr lang="en-US" altLang="zh-CN" sz="36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上是否存在一点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使得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36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ADE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36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CBD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?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若存在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求出点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若不存在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请说明理由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404790"/>
                <a:ext cx="10872755" cy="1443921"/>
              </a:xfrm>
              <a:prstGeom prst="rect">
                <a:avLst/>
              </a:prstGeom>
              <a:blipFill>
                <a:blip r:embed="rId3"/>
                <a:stretch>
                  <a:fillRect l="-1682" b="-15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623620" y="1848711"/>
                <a:ext cx="11160775" cy="41470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altLang="zh-CN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存在</a:t>
                </a:r>
                <a:r>
                  <a:rPr lang="en-US" altLang="zh-CN" sz="3600" b="1" i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.∵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l</a:t>
                </a:r>
                <a:r>
                  <a:rPr lang="en-US" altLang="zh-CN" sz="36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轴交于点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轴交于点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令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(0,3);</a:t>
                </a:r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令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6,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(6,0)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∵B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∴CB=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OD=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∴S</a:t>
                </a:r>
                <a:r>
                  <a:rPr lang="en-US" altLang="zh-CN" sz="36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CBD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18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∴S</a:t>
                </a:r>
                <a:r>
                  <a:rPr lang="en-US" altLang="zh-CN" sz="36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ADE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36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CBD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18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27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1848711"/>
                <a:ext cx="11160775" cy="4147097"/>
              </a:xfrm>
              <a:prstGeom prst="rect">
                <a:avLst/>
              </a:prstGeom>
              <a:blipFill>
                <a:blip r:embed="rId4"/>
                <a:stretch>
                  <a:fillRect l="-1638" b="-14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28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392090" y="2636945"/>
            <a:ext cx="3633132" cy="324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4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479610" y="908825"/>
                <a:ext cx="8712605" cy="442223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altLang="zh-CN" sz="3600" b="1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num>
                          <m:den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den>
                        </m:f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𝟎</m:t>
                        </m:r>
                      </m:e>
                    </m:d>
                  </m:oMath>
                </a14:m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(6,0),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∴AD=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𝟐𝟕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∵S</a:t>
                </a:r>
                <a:r>
                  <a:rPr lang="en-US" altLang="zh-CN" sz="36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ADE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𝒚</m:t>
                            </m:r>
                          </m:e>
                          <m:sub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𝑬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𝟐𝟕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𝒚</m:t>
                            </m:r>
                          </m:e>
                          <m:sub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𝑬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27,</a:t>
                </a:r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3600" b="1" i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i="1" baseline="-250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将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代入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x=-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10;</a:t>
                </a:r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将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代入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22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10,8)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(22,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8)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610" y="908825"/>
                <a:ext cx="8712605" cy="4422236"/>
              </a:xfrm>
              <a:prstGeom prst="rect">
                <a:avLst/>
              </a:prstGeom>
              <a:blipFill>
                <a:blip r:embed="rId3"/>
                <a:stretch>
                  <a:fillRect l="-2169" b="-42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image28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896125" y="1412860"/>
            <a:ext cx="3633132" cy="324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940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90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695624" y="630665"/>
            <a:ext cx="7128495" cy="63932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52716" y="422642"/>
            <a:ext cx="528061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反比例函数的图象及性质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623620" y="1478015"/>
                <a:ext cx="11088770" cy="20185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18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2024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重庆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卷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𝟏𝟎</m:t>
                        </m:r>
                      </m:num>
                      <m:den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的图象一定经过的点是</a:t>
                </a:r>
                <a:endParaRPr lang="zh-CN" altLang="en-US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1478015"/>
                <a:ext cx="11088770" cy="2018501"/>
              </a:xfrm>
              <a:prstGeom prst="rect">
                <a:avLst/>
              </a:prstGeom>
              <a:blipFill>
                <a:blip r:embed="rId4"/>
                <a:stretch>
                  <a:fillRect l="-1649" b="-90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9480235" y="2678343"/>
            <a:ext cx="176522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87680" y="3573365"/>
            <a:ext cx="900062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A.(1,10)	</a:t>
            </a:r>
            <a:r>
              <a:rPr lang="en-US" altLang="zh-CN" sz="36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B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.(-2,5)	</a:t>
            </a:r>
            <a:endParaRPr lang="en-US" altLang="zh-CN" sz="36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.(2,5)	</a:t>
            </a:r>
            <a:r>
              <a:rPr lang="en-US" altLang="zh-CN" sz="36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D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.(2,8)</a:t>
            </a:r>
            <a:endParaRPr lang="zh-CN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116626" y="2888609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82198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7" name="矩形 6"/>
              <p:cNvSpPr/>
              <p:nvPr/>
            </p:nvSpPr>
            <p:spPr>
              <a:xfrm>
                <a:off x="695625" y="239550"/>
                <a:ext cx="7300396" cy="129266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19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对于函数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下列说法错误的是</a:t>
                </a:r>
                <a:endParaRPr lang="zh-CN" altLang="en-US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239550"/>
                <a:ext cx="7300396" cy="1292662"/>
              </a:xfrm>
              <a:prstGeom prst="rect">
                <a:avLst/>
              </a:prstGeom>
              <a:blipFill>
                <a:blip r:embed="rId3"/>
                <a:stretch>
                  <a:fillRect l="-2504" r="-18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8400160" y="476794"/>
            <a:ext cx="176522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9514" y="1700880"/>
            <a:ext cx="1080075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它的图象分布在第一、三象限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它的图象既是轴对称图形又是中心对称图形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&gt;0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的增大而减小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36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36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是图象上的两点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023727" y="664584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9715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695625" y="188775"/>
                <a:ext cx="10728745" cy="29546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是双曲线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上的一点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的中点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轴的垂线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垂足为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交双曲线于点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ABD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的面积是</a:t>
                </a:r>
                <a:r>
                  <a:rPr lang="zh-CN" altLang="zh-CN" sz="3600" b="1" u="sng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</a:t>
                </a:r>
                <a:r>
                  <a:rPr lang="zh-CN" altLang="zh-CN" sz="3600" b="1" u="sng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188775"/>
                <a:ext cx="10728745" cy="2954655"/>
              </a:xfrm>
              <a:prstGeom prst="rect">
                <a:avLst/>
              </a:prstGeom>
              <a:blipFill>
                <a:blip r:embed="rId3"/>
                <a:stretch>
                  <a:fillRect l="-1705" b="-32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image29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4511890" y="3284990"/>
            <a:ext cx="2664185" cy="2520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96378" y="229185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28719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9610" y="404790"/>
            <a:ext cx="115208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已知正比例函数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mx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&gt;0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与一个反比例函数的图象交于点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过点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z="3600" b="1" i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36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3600" b="1" i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轴于点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在射线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上取点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BC.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6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600" b="1" i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ACD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=8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则这个反比例函数的表达式为</a:t>
            </a:r>
            <a:r>
              <a:rPr lang="zh-CN" altLang="zh-CN" sz="3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292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4574556" y="2852960"/>
            <a:ext cx="3024210" cy="302421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2855775" y="2708950"/>
                <a:ext cx="854721" cy="89107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600" b="1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5775" y="2708950"/>
                <a:ext cx="854721" cy="891078"/>
              </a:xfrm>
              <a:prstGeom prst="rect">
                <a:avLst/>
              </a:prstGeom>
              <a:blipFill>
                <a:blip r:embed="rId4"/>
                <a:stretch>
                  <a:fillRect l="-21277" b="-102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26947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620" y="1268850"/>
            <a:ext cx="10923823" cy="3960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5924" y="1511604"/>
            <a:ext cx="1656115" cy="360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6250" y="1511603"/>
            <a:ext cx="1152080" cy="360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8081" y="2240708"/>
            <a:ext cx="576040" cy="360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6102" y="3041816"/>
            <a:ext cx="792054" cy="2880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8031" y="3410894"/>
            <a:ext cx="1152080" cy="36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030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93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767630" y="764815"/>
            <a:ext cx="6912480" cy="5760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93908" y="615819"/>
            <a:ext cx="57438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函数与方程、不等式的关系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551615" y="1411146"/>
                <a:ext cx="10656740" cy="18821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21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+3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mx</a:t>
                </a:r>
                <a:r>
                  <a:rPr lang="en-US" altLang="zh-CN" sz="3600" b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i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交点的横坐标为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则关于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的二元一次方程组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6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6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36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𝒎𝒙</m:t>
                              </m:r>
                              <m:r>
                                <a:rPr lang="en-US" altLang="zh-CN" sz="36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36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𝒏</m:t>
                              </m:r>
                              <m:r>
                                <a:rPr lang="en-US" altLang="zh-CN" sz="36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6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36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r>
                                <a:rPr lang="en-US" altLang="zh-CN" sz="36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6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36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的解为</a:t>
                </a:r>
                <a:endParaRPr lang="zh-CN" altLang="en-US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1411146"/>
                <a:ext cx="10656740" cy="1882118"/>
              </a:xfrm>
              <a:prstGeom prst="rect">
                <a:avLst/>
              </a:prstGeom>
              <a:blipFill>
                <a:blip r:embed="rId4"/>
                <a:stretch>
                  <a:fillRect l="-1715" t="-6149" r="-6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9840260" y="2276920"/>
            <a:ext cx="15343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29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032065" y="3140980"/>
            <a:ext cx="3527788" cy="28802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矩形 6"/>
              <p:cNvSpPr/>
              <p:nvPr/>
            </p:nvSpPr>
            <p:spPr>
              <a:xfrm>
                <a:off x="582286" y="3140980"/>
                <a:ext cx="6809804" cy="25639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altLang="zh-CN" sz="36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6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6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6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  <m:r>
                                <a:rPr lang="en-US" altLang="zh-CN" sz="36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6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36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36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B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6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6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6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  <m:r>
                                <a:rPr lang="en-US" altLang="zh-CN" sz="36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6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36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6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6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6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  <m:r>
                                <a:rPr lang="en-US" altLang="zh-CN" sz="36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6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36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</m:e>
                          </m:mr>
                        </m:m>
                      </m:e>
                    </m:d>
                    <m:r>
                      <a:rPr lang="en-US" altLang="zh-CN" sz="3600" b="1" i="0" smtClean="0">
                        <a:effectLst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             </m:t>
                    </m:r>
                  </m:oMath>
                </a14:m>
                <a:r>
                  <a:rPr lang="en-US" altLang="zh-CN" sz="36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6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6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6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  <m:r>
                                <a:rPr lang="en-US" altLang="zh-CN" sz="36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6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36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286" y="3140980"/>
                <a:ext cx="6809804" cy="2563907"/>
              </a:xfrm>
              <a:prstGeom prst="rect">
                <a:avLst/>
              </a:prstGeom>
              <a:blipFill>
                <a:blip r:embed="rId6"/>
                <a:stretch>
                  <a:fillRect l="-27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10272290" y="2276920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30897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03632" y="692810"/>
            <a:ext cx="107287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正比例函数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36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和一次函数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36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的图象相交于点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(2,1),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&lt;2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填“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”或“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295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4583895" y="2708950"/>
            <a:ext cx="3168220" cy="2880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64095" y="1662305"/>
            <a:ext cx="4475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4737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95625" y="548800"/>
            <a:ext cx="1108877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一次函数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kx</a:t>
            </a:r>
            <a:r>
              <a:rPr lang="en-US" altLang="zh-CN" sz="36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是常数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≠0)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的图象如图所示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则关于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的不等式组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altLang="zh-CN" sz="3600" b="1" i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kx</a:t>
            </a:r>
            <a:r>
              <a:rPr lang="en-US" altLang="zh-CN" sz="36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&lt;1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的解集为</a:t>
            </a:r>
            <a:r>
              <a:rPr lang="zh-CN" altLang="zh-CN" sz="3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296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4439885" y="2516631"/>
            <a:ext cx="3312230" cy="338423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60185" y="1440382"/>
            <a:ext cx="15568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&lt;x&lt;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0558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9610" y="548800"/>
            <a:ext cx="1094476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·重庆育才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在长方形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=6,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动点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从点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出发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沿折线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运动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运动路线不包含点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、点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当它到达点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时停止运动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设点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运动的路程为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连结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PC.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的面积为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y.</a:t>
            </a:r>
            <a:endParaRPr lang="zh-CN" altLang="zh-CN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直接写出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的函数关系式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并注明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的取值范围内画出该函数的图象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499959" y="3717020"/>
                <a:ext cx="6096000" cy="168328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zh-CN" altLang="zh-CN" sz="32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d>
                                <m:dPr>
                                  <m:endChr m:val=""/>
                                  <m:ctrlPr>
                                    <a:rPr lang="zh-CN" altLang="zh-CN" sz="3200" b="1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3200" b="1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𝟎</m:t>
                                  </m:r>
                                </m:e>
                              </m:d>
                              <m:r>
                                <m:rPr>
                                  <m:nor/>
                                </m:rPr>
                                <a:rPr lang="en-US" altLang="zh-CN" sz="3200" b="1" i="1" dirty="0">
                                  <a:solidFill>
                                    <a:srgbClr val="FF0000"/>
                                  </a:solidFill>
                                  <a:latin typeface="Times New Roman" panose="020206030504050203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&lt;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≤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𝟔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),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𝟑𝟎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𝟔</m:t>
                              </m:r>
                              <m:r>
                                <m:rPr>
                                  <m:nor/>
                                </m:rPr>
                                <a:rPr lang="en-US" altLang="zh-CN" sz="3200" b="1" i="1" dirty="0">
                                  <a:solidFill>
                                    <a:srgbClr val="FF0000"/>
                                  </a:solidFill>
                                  <a:latin typeface="Times New Roman" panose="020206030504050203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&lt;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m:rPr>
                                  <m:nor/>
                                </m:rPr>
                                <a:rPr lang="en-US" altLang="zh-CN" sz="3200" b="1" i="1" dirty="0">
                                  <a:solidFill>
                                    <a:srgbClr val="FF0000"/>
                                  </a:solidFill>
                                  <a:latin typeface="Times New Roman" panose="020206030504050203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&lt;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𝟏𝟎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),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画出函数图象如图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959" y="3717020"/>
                <a:ext cx="6096000" cy="1683281"/>
              </a:xfrm>
              <a:prstGeom prst="rect">
                <a:avLst/>
              </a:prstGeom>
              <a:blipFill>
                <a:blip r:embed="rId3"/>
                <a:stretch>
                  <a:fillRect l="-2500" b="-112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29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312015" y="3154562"/>
            <a:ext cx="4968345" cy="2808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396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3985" y="764815"/>
            <a:ext cx="88681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根据函数的图象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写出该函数的一条性质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1615" y="1844890"/>
            <a:ext cx="712849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性质</a:t>
            </a: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&lt;x&lt;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</a:t>
            </a:r>
            <a:r>
              <a:rPr lang="en-US" altLang="zh-CN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的增大而增大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&lt;x&lt;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</a:t>
            </a:r>
            <a:r>
              <a:rPr lang="en-US" altLang="zh-CN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的增大而减小</a:t>
            </a:r>
            <a:r>
              <a:rPr lang="en-US" altLang="zh-CN" sz="36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答案不唯一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297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6888055" y="2348925"/>
            <a:ext cx="4896340" cy="273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288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839635" y="476795"/>
                <a:ext cx="10728745" cy="211974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若直线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i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与该函数图象有两个交点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直接写出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的取值范围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635" y="476795"/>
                <a:ext cx="10728745" cy="2119747"/>
              </a:xfrm>
              <a:prstGeom prst="rect">
                <a:avLst/>
              </a:prstGeom>
              <a:blipFill>
                <a:blip r:embed="rId3"/>
                <a:stretch>
                  <a:fillRect l="-1761" b="-5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856426" y="2924965"/>
            <a:ext cx="24160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(3)5</a:t>
            </a:r>
            <a:r>
              <a:rPr lang="en-US" altLang="zh-CN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&lt;m&lt;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en-US" altLang="zh-CN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29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312015" y="2203201"/>
            <a:ext cx="4896340" cy="273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355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98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630863" y="626746"/>
            <a:ext cx="7992555" cy="6967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730" y="620805"/>
            <a:ext cx="71336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一次函数与反比例函数的综合应用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605944" y="1446773"/>
                <a:ext cx="10897673" cy="13851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24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2024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河北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一次函数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ax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与反比例函数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在同一平面直角坐标系中的图象可能是</a:t>
                </a:r>
                <a:endParaRPr lang="zh-CN" altLang="en-US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944" y="1446773"/>
                <a:ext cx="10897673" cy="1385187"/>
              </a:xfrm>
              <a:prstGeom prst="rect">
                <a:avLst/>
              </a:prstGeom>
              <a:blipFill>
                <a:blip r:embed="rId4"/>
                <a:stretch>
                  <a:fillRect l="-1678" t="-4386" b="-135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9341414" y="2233134"/>
            <a:ext cx="17652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26953" y="3141272"/>
            <a:ext cx="7695238" cy="264761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964981" y="2281556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16751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695625" y="21186"/>
                <a:ext cx="10512730" cy="42784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25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一次函数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mx</a:t>
                </a:r>
                <a:r>
                  <a:rPr lang="en-US" altLang="zh-CN" sz="3600" b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i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的图象与反比例函数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𝒎</m:t>
                        </m:r>
                      </m:num>
                      <m:den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的图象交于点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其中点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（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𝒎</m:t>
                        </m:r>
                      </m:den>
                    </m:f>
                  </m:oMath>
                </a14:m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-2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）、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OAB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的面积是</a:t>
                </a:r>
                <a:endParaRPr lang="zh-CN" altLang="en-US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21186"/>
                <a:ext cx="10512730" cy="4278479"/>
              </a:xfrm>
              <a:prstGeom prst="rect">
                <a:avLst/>
              </a:prstGeom>
              <a:blipFill>
                <a:blip r:embed="rId3"/>
                <a:stretch>
                  <a:fillRect l="-1739" r="-1159" b="-4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9459921" y="2855016"/>
            <a:ext cx="176522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911640" y="4221055"/>
                <a:ext cx="10656740" cy="17040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200000"/>
                  </a:lnSpc>
                  <a:spcAft>
                    <a:spcPts val="0"/>
                  </a:spcAft>
                </a:pP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A.3	</a:t>
                </a:r>
                <a:r>
                  <a:rPr lang="en-US" altLang="zh-CN" sz="36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B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𝟏𝟑</m:t>
                        </m:r>
                      </m:num>
                      <m:den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6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C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𝟕</m:t>
                        </m:r>
                      </m:num>
                      <m:den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6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D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𝟏𝟓</m:t>
                        </m:r>
                      </m:num>
                      <m:den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1640" y="4221055"/>
                <a:ext cx="10656740" cy="1704056"/>
              </a:xfrm>
              <a:prstGeom prst="rect">
                <a:avLst/>
              </a:prstGeom>
              <a:blipFill>
                <a:blip r:embed="rId4"/>
                <a:stretch>
                  <a:fillRect l="-17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10083488" y="3284990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617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479610" y="548800"/>
                <a:ext cx="10800750" cy="50112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26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一次函数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-7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与反比例函数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的图象交于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-1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两点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直接写出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3600" b="1" u="sng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600" b="1" u="sng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3600" b="1" u="sng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600" b="1" u="sng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3600" b="1" u="sng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</a:t>
                </a:r>
                <a:r>
                  <a:rPr lang="zh-CN" altLang="zh-CN" sz="3600" b="1" u="sng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结合图象直接写出关于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</a:t>
                </a:r>
                <a:endParaRPr lang="en-US" altLang="zh-CN" sz="3600" b="1" dirty="0" smtClean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6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不等式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-7&lt;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的解集是</a:t>
                </a:r>
                <a:r>
                  <a:rPr lang="zh-CN" altLang="zh-CN" sz="3600" b="1" u="sng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 </a:t>
                </a:r>
                <a:r>
                  <a:rPr lang="zh-CN" altLang="zh-CN" sz="3600" b="1" u="sng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610" y="548800"/>
                <a:ext cx="10800750" cy="5011244"/>
              </a:xfrm>
              <a:prstGeom prst="rect">
                <a:avLst/>
              </a:prstGeom>
              <a:blipFill>
                <a:blip r:embed="rId3"/>
                <a:stretch>
                  <a:fillRect l="-1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2190" y="2204915"/>
            <a:ext cx="2857143" cy="317142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47830" y="2731256"/>
            <a:ext cx="5693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672236" y="263694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258059" y="2680338"/>
            <a:ext cx="5693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229317" y="4581080"/>
            <a:ext cx="25907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x&lt;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&lt;x&lt;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8891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695625" y="404790"/>
                <a:ext cx="10656740" cy="14549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在反比例函数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的图象上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连结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404790"/>
                <a:ext cx="10656740" cy="1454950"/>
              </a:xfrm>
              <a:prstGeom prst="rect">
                <a:avLst/>
              </a:prstGeom>
              <a:blipFill>
                <a:blip r:embed="rId3"/>
                <a:stretch>
                  <a:fillRect l="-1716" r="-172" b="-150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695625" y="1845413"/>
                <a:ext cx="10889042" cy="41497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zh-CN" altLang="zh-CN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:(3)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将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,2)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代入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n=-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3,2)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轴的平行线</a:t>
                </a:r>
                <a:r>
                  <a:rPr lang="en-US" altLang="zh-CN" sz="36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pPr>
                  <a:spcAft>
                    <a:spcPts val="0"/>
                  </a:spcAft>
                </a:pPr>
                <a:r>
                  <a:rPr lang="zh-CN" altLang="zh-CN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D.</a:t>
                </a:r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∴D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10),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∴CD=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12,</a:t>
                </a:r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18585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∴S</a:t>
                </a:r>
                <a:r>
                  <a:rPr lang="en-US" altLang="zh-CN" sz="36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=S</a:t>
                </a:r>
                <a:r>
                  <a:rPr lang="en-US" altLang="zh-CN" sz="36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BCD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-S</a:t>
                </a:r>
                <a:r>
                  <a:rPr lang="en-US" altLang="zh-CN" sz="36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ACD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(6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1845413"/>
                <a:ext cx="10889042" cy="4149726"/>
              </a:xfrm>
              <a:prstGeom prst="rect">
                <a:avLst/>
              </a:prstGeom>
              <a:blipFill>
                <a:blip r:embed="rId4"/>
                <a:stretch>
                  <a:fillRect l="-1680" t="-147" b="-16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32190" y="2843957"/>
            <a:ext cx="2857143" cy="3171429"/>
          </a:xfrm>
          <a:prstGeom prst="rect">
            <a:avLst/>
          </a:prstGeom>
        </p:spPr>
      </p:pic>
      <p:pic>
        <p:nvPicPr>
          <p:cNvPr id="5" name="image305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8795167" y="2902759"/>
            <a:ext cx="2808195" cy="310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96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635" y="476795"/>
            <a:ext cx="10704320" cy="55525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692809"/>
            <a:ext cx="1872130" cy="5040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52240" y="1656034"/>
            <a:ext cx="792055" cy="360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4170" y="2132910"/>
            <a:ext cx="1080075" cy="360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00285" y="2852960"/>
            <a:ext cx="792055" cy="30639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02785" y="3271041"/>
            <a:ext cx="792055" cy="36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463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06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695625" y="764815"/>
            <a:ext cx="6984485" cy="5040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11357" y="592072"/>
            <a:ext cx="34275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函数的实际应用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637429" y="1421665"/>
                <a:ext cx="11122882" cy="28879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5400"/>
                  </a:lnSpc>
                </a:pP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27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ABD8DA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【跨学科融合】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已知电灯电路两端的电压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U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220 V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通过灯泡的电流强度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I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的最大限度不得超过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11 A.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设选用灯泡的电阻为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R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(Ω),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下列说法正确的是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[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注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导体中电流与电压、电阻的关系是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I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𝑼</m:t>
                        </m:r>
                      </m:num>
                      <m:den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𝑹</m:t>
                        </m:r>
                      </m:den>
                    </m:f>
                  </m:oMath>
                </a14:m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]</a:t>
                </a:r>
                <a:endParaRPr lang="zh-CN" altLang="en-US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7429" y="1421665"/>
                <a:ext cx="11122882" cy="2887906"/>
              </a:xfrm>
              <a:prstGeom prst="rect">
                <a:avLst/>
              </a:prstGeom>
              <a:blipFill>
                <a:blip r:embed="rId4"/>
                <a:stretch>
                  <a:fillRect l="-1700" t="-1688" r="-822" b="-25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9696250" y="3429000"/>
            <a:ext cx="17652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4573" y="4309571"/>
            <a:ext cx="1022471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4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至少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2 000 Ω	</a:t>
            </a:r>
            <a:r>
              <a:rPr lang="en-US" altLang="zh-CN" sz="36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B.</a:t>
            </a:r>
            <a:r>
              <a:rPr lang="en-US" altLang="zh-CN" sz="3600" b="1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至多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2 000 Ω</a:t>
            </a:r>
            <a:endParaRPr lang="zh-CN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54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至少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Ω	</a:t>
            </a:r>
            <a:r>
              <a:rPr lang="en-US" altLang="zh-CN" sz="36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D.</a:t>
            </a:r>
            <a:r>
              <a:rPr lang="en-US" altLang="zh-CN" sz="3600" b="1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至多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Ω</a:t>
            </a:r>
            <a:endParaRPr lang="zh-CN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319817" y="3446534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579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3620" y="554891"/>
            <a:ext cx="1080075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28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为了预防“流感”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某学校对教室采取药熏消毒法进行消毒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已知药物燃烧时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室内每立方米空气中的含药量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(mg)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与时间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(min)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成正比例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药物燃烧完后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成反比例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现测得药物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 min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燃毕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此时室内空气中每立方米的含药量为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 mg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求药物燃烧时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的函数关系式及其自变量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307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7665127" y="2835106"/>
            <a:ext cx="3744260" cy="212236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623748" y="2800556"/>
                <a:ext cx="7344381" cy="262559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zh-CN" altLang="zh-CN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设药物燃烧时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关于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的函数关系式是</a:t>
                </a:r>
              </a:p>
              <a:p>
                <a:pPr>
                  <a:spcAft>
                    <a:spcPts val="0"/>
                  </a:spcAft>
                </a:pP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y=k</a:t>
                </a:r>
                <a:r>
                  <a:rPr lang="en-US" altLang="zh-CN" sz="28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将点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(8,6)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代入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药物燃烧时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关于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的函数关系式为</a:t>
                </a:r>
              </a:p>
              <a:p>
                <a:pPr>
                  <a:spcAft>
                    <a:spcPts val="0"/>
                  </a:spcAft>
                </a:pP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(0≤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≤8)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748" y="2800556"/>
                <a:ext cx="7344381" cy="2625591"/>
              </a:xfrm>
              <a:prstGeom prst="rect">
                <a:avLst/>
              </a:prstGeom>
              <a:blipFill>
                <a:blip r:embed="rId4"/>
                <a:stretch>
                  <a:fillRect l="-1660" t="-3016" b="-18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551615" y="5431000"/>
            <a:ext cx="76161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药物燃烧后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的函数关系式是 </a:t>
            </a:r>
            <a:r>
              <a:rPr lang="zh-CN" altLang="zh-CN" sz="28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6600035" y="5168460"/>
                <a:ext cx="862737" cy="7146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𝟒𝟖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endParaRPr lang="zh-CN" altLang="en-US" i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00035" y="5168460"/>
                <a:ext cx="862737" cy="714683"/>
              </a:xfrm>
              <a:prstGeom prst="rect">
                <a:avLst/>
              </a:prstGeom>
              <a:blipFill>
                <a:blip r:embed="rId5"/>
                <a:stretch>
                  <a:fillRect l="-14894" b="-94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77295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95625" y="476795"/>
            <a:ext cx="107287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研究表明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当空气中每立方米的含药量低于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 mg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时学生方可进教室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那么从消毒开始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至少需要经过多少分钟后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学生才能回到教室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695625" y="3140980"/>
                <a:ext cx="10440726" cy="29546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将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代入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𝟒𝟖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30,</a:t>
                </a:r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从消毒开始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至少需要经过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</a:t>
                </a:r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min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后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学生才能回到教室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3140980"/>
                <a:ext cx="10440726" cy="2954655"/>
              </a:xfrm>
              <a:prstGeom prst="rect">
                <a:avLst/>
              </a:prstGeom>
              <a:blipFill>
                <a:blip r:embed="rId3"/>
                <a:stretch>
                  <a:fillRect l="-1751" b="-32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83480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1615" y="418222"/>
            <a:ext cx="1101676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29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两地之间有一条长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440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千米的高速公路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甲、乙两车分别从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两地同时出发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沿此公路相向而行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甲车先以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千米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时的速度匀速行驶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千米后与乙车相遇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再以另一速度继续匀速行驶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小时到达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乙车匀速行驶至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两车到达各自的目的地后停止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两车距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地的路程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千米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与各自的行驶时间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小时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之间的函数关系如图所示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3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3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308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5303945" y="3861030"/>
            <a:ext cx="4248295" cy="201900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7730" y="422420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279343" y="421499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31745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3619" y="476795"/>
            <a:ext cx="107287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求两车相遇后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甲车距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地的路程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与时间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之间的函数关系式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655735" y="1772885"/>
                <a:ext cx="6096000" cy="409811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zh-CN" altLang="zh-CN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:(2)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设两车相遇后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甲车距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地的路程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与时间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之间的关系式为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3600" b="1" i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kx+b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将点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(2,200)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(6,440)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代入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</a:p>
              <a:p>
                <a:pPr>
                  <a:spcAft>
                    <a:spcPts val="0"/>
                  </a:spcAft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𝟐𝟎𝟎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𝟔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𝟒𝟒𝟎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.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𝟔𝟎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𝟖𝟎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.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∴y=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80(2≤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≤6)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735" y="1772885"/>
                <a:ext cx="6096000" cy="4098110"/>
              </a:xfrm>
              <a:prstGeom prst="rect">
                <a:avLst/>
              </a:prstGeom>
              <a:blipFill>
                <a:blip r:embed="rId3"/>
                <a:stretch>
                  <a:fillRect l="-3100" t="-297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30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751735" y="1916895"/>
            <a:ext cx="4822751" cy="288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582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1615" y="476795"/>
            <a:ext cx="85186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当乙车到达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地时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求甲车距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地的路程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551615" y="1340855"/>
                <a:ext cx="9720675" cy="44627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altLang="zh-CN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由图象知乙车的速度为</a:t>
                </a:r>
              </a:p>
              <a:p>
                <a:pPr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(440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200)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120(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千米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/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乙车到达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地所需时间为</a:t>
                </a:r>
              </a:p>
              <a:p>
                <a:pPr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440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120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小时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可知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80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300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当乙车到达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地时</a:t>
                </a:r>
                <a:r>
                  <a:rPr lang="en-US" altLang="zh-CN" sz="36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pPr>
                  <a:spcAft>
                    <a:spcPts val="0"/>
                  </a:spcAft>
                </a:pPr>
                <a:r>
                  <a:rPr lang="zh-CN" altLang="zh-CN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甲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车距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地的路程为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300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千米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1340855"/>
                <a:ext cx="9720675" cy="4462760"/>
              </a:xfrm>
              <a:prstGeom prst="rect">
                <a:avLst/>
              </a:prstGeom>
              <a:blipFill>
                <a:blip r:embed="rId3"/>
                <a:stretch>
                  <a:fillRect l="-1881" t="-2732" b="-42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30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320085" y="1340855"/>
            <a:ext cx="4233589" cy="252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088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9610" y="476795"/>
            <a:ext cx="115683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·江苏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某商店销售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台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型和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台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型电脑的利润为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3 500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销售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台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型和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台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型电脑的利润为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4 500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求每台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型电脑和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型电脑的销售利润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479610" y="2348925"/>
                <a:ext cx="10161700" cy="35441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zh-CN" altLang="zh-CN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设每台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型电脑的销售利润是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每台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型电脑的销售利润是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根据题意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𝟓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𝒕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𝟏𝟎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𝒏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𝟓𝟎𝟎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𝟏𝟎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𝒕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𝟏𝟎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𝒏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𝟒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𝟓𝟎𝟎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𝒕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𝟐𝟎𝟎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𝒏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𝟐𝟓𝟎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.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每台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型电脑的销售利润是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200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每台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型电脑的销售利润是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250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610" y="2348925"/>
                <a:ext cx="10161700" cy="3544112"/>
              </a:xfrm>
              <a:prstGeom prst="rect">
                <a:avLst/>
              </a:prstGeom>
              <a:blipFill>
                <a:blip r:embed="rId3"/>
                <a:stretch>
                  <a:fillRect l="-1860" t="-3265" r="-420" b="-54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07261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9610" y="476795"/>
            <a:ext cx="1123278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该商店计划一次购进两种型号的电脑共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台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型电脑的进货量不超过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型电脑的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设购进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型电脑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台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台电脑的销售总利润为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求该商店购进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型、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型电脑各多少台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才能使销售总利润最大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335600" y="2538898"/>
                <a:ext cx="11664810" cy="32658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altLang="zh-CN" sz="32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设购进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型电脑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台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则购进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型电脑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(80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-x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台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根据题意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200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250(80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-x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50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</a:t>
                </a:r>
                <a:r>
                  <a:rPr lang="en-US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000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80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-x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≤2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≥26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200" b="1" i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</a:p>
              <a:p>
                <a:pPr>
                  <a:spcAft>
                    <a:spcPts val="0"/>
                  </a:spcAft>
                </a:pPr>
                <a:r>
                  <a:rPr lang="en-US" altLang="zh-CN" sz="3200" b="1" i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50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∴y</a:t>
                </a: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随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的增大而减小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∵x</a:t>
                </a: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为正整数</a:t>
                </a:r>
                <a:r>
                  <a:rPr lang="en-US" altLang="zh-CN" sz="32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200" b="1" i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27</a:t>
                </a: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取最大值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80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-x=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53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商店购进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27</a:t>
                </a: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台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型电脑和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53</a:t>
                </a: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台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型电脑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才能使销售总利润最大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600" y="2538898"/>
                <a:ext cx="11664810" cy="3265894"/>
              </a:xfrm>
              <a:prstGeom prst="rect">
                <a:avLst/>
              </a:prstGeom>
              <a:blipFill>
                <a:blip r:embed="rId3"/>
                <a:stretch>
                  <a:fillRect l="-1306" t="-3172" r="-1358" b="-52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62090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3619" y="476795"/>
            <a:ext cx="1101676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实际进货时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厂家对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型电脑出厂价下调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(0&lt;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&lt;100)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且限定商店销售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型电脑的利润不低于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10 000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若商店保持两种电脑的售价不变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请你根据以上信息及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中条件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设计出使这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台电脑销售总利润最大的进货方案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直接写出进货方案即可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623619" y="3355612"/>
                <a:ext cx="11160776" cy="25545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altLang="zh-CN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销售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型电脑的利润不低于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000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250(80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-x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)≥10</a:t>
                </a:r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000,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≤40</a:t>
                </a:r>
                <a:r>
                  <a:rPr lang="en-US" altLang="zh-CN" sz="36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26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≤40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根据题意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</a:p>
              <a:p>
                <a:pPr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(200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+m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250(80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-x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m-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50)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</a:t>
                </a:r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000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19" y="3355612"/>
                <a:ext cx="11160776" cy="2554545"/>
              </a:xfrm>
              <a:prstGeom prst="rect">
                <a:avLst/>
              </a:prstGeom>
              <a:blipFill>
                <a:blip r:embed="rId3"/>
                <a:stretch>
                  <a:fillRect l="-1638" t="-4524" b="-76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63704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695625" y="476795"/>
                <a:ext cx="10728745" cy="60767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altLang="zh-CN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①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&lt;m&lt;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50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随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的增大而减小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27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取最大值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即商店购进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27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台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型电脑和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53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台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型电脑的销售利润最大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②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m=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50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000,</a:t>
                </a:r>
                <a:endParaRPr lang="zh-CN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即商店购进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型电脑数量满足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26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≤40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的整数时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均获得最大利润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③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50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&lt;m&lt;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100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随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的增大而增大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40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取最大值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即商店购进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40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台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型电脑和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40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台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型电脑的销售利润最大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&lt;m&lt;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50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商店购进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27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台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型电脑和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53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台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型电脑的销售利润最大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m=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50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商店购进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型电脑数量满足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26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≤40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的整数时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均获得最大利润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50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&lt;m&lt;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100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商店购进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40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台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型电脑和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40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台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型电脑的销售利润最大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/>
                </a:r>
                <a:b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</a:br>
                <a:endParaRPr lang="zh-CN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476795"/>
                <a:ext cx="10728745" cy="6076792"/>
              </a:xfrm>
              <a:prstGeom prst="rect">
                <a:avLst/>
              </a:prstGeom>
              <a:blipFill>
                <a:blip r:embed="rId3"/>
                <a:stretch>
                  <a:fillRect l="-1136" t="-1304" r="-6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42784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67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623620" y="473550"/>
            <a:ext cx="4692639" cy="518600"/>
          </a:xfrm>
          <a:prstGeom prst="rect">
            <a:avLst/>
          </a:prstGeom>
        </p:spPr>
      </p:pic>
      <p:pic>
        <p:nvPicPr>
          <p:cNvPr id="3" name="image26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23620" y="1336750"/>
            <a:ext cx="6761045" cy="54663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27993" y="1251708"/>
            <a:ext cx="48173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函数自变量的取值范围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479610" y="1991387"/>
                <a:ext cx="9088001" cy="8925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函数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的自变量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的取值范围是</a:t>
                </a:r>
                <a:endParaRPr lang="zh-CN" altLang="en-US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610" y="1991387"/>
                <a:ext cx="9088001" cy="892552"/>
              </a:xfrm>
              <a:prstGeom prst="rect">
                <a:avLst/>
              </a:prstGeom>
              <a:blipFill>
                <a:blip r:embed="rId5"/>
                <a:stretch>
                  <a:fillRect l="-2081" t="-685" r="-1342" b="-10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9840260" y="2029700"/>
            <a:ext cx="17652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0499" y="3265334"/>
            <a:ext cx="111607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≥2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≠3	</a:t>
            </a:r>
            <a:r>
              <a:rPr lang="en-US" altLang="zh-CN" sz="36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B.</a:t>
            </a:r>
            <a:r>
              <a:rPr lang="en-US" altLang="zh-CN" sz="3600" b="1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≥</a:t>
            </a:r>
            <a:r>
              <a:rPr lang="en-US" altLang="zh-CN" sz="36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          C.</a:t>
            </a:r>
            <a:r>
              <a:rPr lang="en-US" altLang="zh-CN" sz="3600" b="1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≠3	</a:t>
            </a:r>
            <a:r>
              <a:rPr lang="en-US" altLang="zh-CN" sz="36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600" b="1" dirty="0" err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600" b="1" i="1" dirty="0" err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&gt;2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≠3</a:t>
            </a:r>
            <a:endParaRPr lang="zh-CN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/>
              <p:cNvSpPr/>
              <p:nvPr/>
            </p:nvSpPr>
            <p:spPr>
              <a:xfrm>
                <a:off x="479609" y="4293060"/>
                <a:ext cx="11113053" cy="12479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在关于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的函数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-1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3600" b="1" baseline="30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自变量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的取值范围是</a:t>
                </a:r>
                <a:r>
                  <a:rPr lang="zh-CN" altLang="zh-CN" sz="3600" b="1" u="sng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  </a:t>
                </a:r>
                <a:r>
                  <a:rPr lang="zh-CN" altLang="zh-CN" sz="3600" b="1" u="sng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609" y="4293060"/>
                <a:ext cx="11113053" cy="1247906"/>
              </a:xfrm>
              <a:prstGeom prst="rect">
                <a:avLst/>
              </a:prstGeom>
              <a:blipFill>
                <a:blip r:embed="rId6"/>
                <a:stretch>
                  <a:fillRect l="-1700" t="-5854" b="-175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矩形 8"/>
          <p:cNvSpPr/>
          <p:nvPr/>
        </p:nvSpPr>
        <p:spPr>
          <a:xfrm>
            <a:off x="10463827" y="202969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927993" y="4885432"/>
            <a:ext cx="223170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≥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532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69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623620" y="686385"/>
            <a:ext cx="6480450" cy="6480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96204" y="668314"/>
            <a:ext cx="34275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平面直角坐标系</a:t>
            </a: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23620" y="1324297"/>
            <a:ext cx="11232780" cy="4247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ABD8DA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ABD8DA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传统文化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ABD8DA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象棋起源于中国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中国象棋文化历史悠久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如图是中国象棋棋盘的一部分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若“帅”位于点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(1,-1),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炮”位于点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(2,1),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则“兵”位于点 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 　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A.(0,2)	             B.(-2,3)	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C.(-3,0)	             D.(-1,2)</a:t>
            </a:r>
          </a:p>
        </p:txBody>
      </p:sp>
      <p:pic>
        <p:nvPicPr>
          <p:cNvPr id="5" name="image27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744045" y="3861030"/>
            <a:ext cx="3816265" cy="194413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040135" y="3209873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51303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534060" y="980830"/>
            <a:ext cx="7848545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(2024·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重庆一中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在平面直角坐标系中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动点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(1,0)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出发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沿着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(1,0)→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(2,0)→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(2,1)→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(1,1)→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(1,2)→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(3,2)→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(3,4)→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(1,4)→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(1,6)→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(4,6)→…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的路线运动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按此规律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则点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运动到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47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时的坐标为 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　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A.(13,156)	   B.(1,156)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C.(1,144)	           D.(13,144)</a:t>
            </a:r>
          </a:p>
        </p:txBody>
      </p:sp>
      <p:pic>
        <p:nvPicPr>
          <p:cNvPr id="3" name="image271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8392070" y="996251"/>
            <a:ext cx="3096215" cy="410428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672040" y="3789025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3220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3620" y="260780"/>
            <a:ext cx="1094476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在平面直角坐标系中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已知点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-1,2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+2)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位于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轴上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则点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</a:t>
            </a:r>
            <a:r>
              <a:rPr lang="zh-CN" altLang="zh-CN" sz="3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在平面直角坐标系中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将线段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平移后得到线段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(2,1)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的对应点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(5,-1),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则点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(-1,2)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的对应点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B'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</a:t>
            </a:r>
            <a:r>
              <a:rPr lang="zh-CN" altLang="zh-CN" sz="3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</a:t>
            </a:r>
            <a:r>
              <a:rPr lang="en-US" altLang="zh-CN" sz="3600" b="1" i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36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3600" b="1" i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(-3,2),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并且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则点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</a:t>
            </a:r>
            <a:r>
              <a:rPr lang="zh-CN" altLang="zh-CN" sz="3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87930" y="1196845"/>
            <a:ext cx="12234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2,0)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027803" y="3573010"/>
            <a:ext cx="10695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(2,0)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128098" y="5275534"/>
            <a:ext cx="25715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(1,2)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7,2)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19042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97054" y="476795"/>
            <a:ext cx="10665834" cy="245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7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在平面直角坐标系中的位置如图所示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其中每一个小方格都是边长为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个单位的正方形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47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先向左平移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个单位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再向下平移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个单位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得到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请在坐标系中作出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272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8273902" y="2781738"/>
            <a:ext cx="3096215" cy="320319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635" y="3051646"/>
            <a:ext cx="5777544" cy="14067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5400"/>
              </a:lnSpc>
              <a:spcAft>
                <a:spcPts val="0"/>
              </a:spcAft>
            </a:pP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如答案图所示</a:t>
            </a:r>
            <a:r>
              <a:rPr lang="en-US" altLang="zh-CN" sz="3600" b="1" dirty="0" smtClean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ts val="5400"/>
              </a:lnSpc>
              <a:spcAft>
                <a:spcPts val="0"/>
              </a:spcAft>
            </a:pPr>
            <a:r>
              <a:rPr lang="en-US" altLang="zh-CN" sz="3600" b="1" dirty="0" smtClean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A'B'C'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为所求作的三角形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27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949878" y="2781738"/>
            <a:ext cx="3744261" cy="3203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859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2312</TotalTime>
  <Words>2584</Words>
  <Application>Microsoft Office PowerPoint</Application>
  <PresentationFormat>宽屏</PresentationFormat>
  <Paragraphs>235</Paragraphs>
  <Slides>49</Slides>
  <Notes>49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9" baseType="lpstr">
      <vt:lpstr>等线</vt:lpstr>
      <vt:lpstr>等线 Light</vt:lpstr>
      <vt:lpstr>黑体</vt:lpstr>
      <vt:lpstr>宋体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Admin</cp:lastModifiedBy>
  <cp:revision>213</cp:revision>
  <dcterms:created xsi:type="dcterms:W3CDTF">2024-04-24T12:16:48Z</dcterms:created>
  <dcterms:modified xsi:type="dcterms:W3CDTF">2024-12-01T13:02:41Z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2052-12.1.0.16399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