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67" r:id="rId2"/>
    <p:sldId id="2777" r:id="rId3"/>
    <p:sldId id="2778" r:id="rId4"/>
    <p:sldId id="2779" r:id="rId5"/>
    <p:sldId id="2780" r:id="rId6"/>
    <p:sldId id="2782" r:id="rId7"/>
    <p:sldId id="2783" r:id="rId8"/>
    <p:sldId id="2784" r:id="rId9"/>
    <p:sldId id="2785" r:id="rId10"/>
    <p:sldId id="2786" r:id="rId11"/>
    <p:sldId id="2787" r:id="rId12"/>
    <p:sldId id="2788" r:id="rId13"/>
    <p:sldId id="2789" r:id="rId14"/>
    <p:sldId id="2790" r:id="rId15"/>
    <p:sldId id="2791" r:id="rId16"/>
    <p:sldId id="2792" r:id="rId17"/>
    <p:sldId id="2793" r:id="rId18"/>
    <p:sldId id="2794" r:id="rId19"/>
    <p:sldId id="2795" r:id="rId20"/>
    <p:sldId id="2796" r:id="rId21"/>
    <p:sldId id="2797" r:id="rId22"/>
    <p:sldId id="2798" r:id="rId23"/>
    <p:sldId id="2799" r:id="rId24"/>
    <p:sldId id="2800" r:id="rId25"/>
    <p:sldId id="2801" r:id="rId26"/>
    <p:sldId id="2802" r:id="rId27"/>
    <p:sldId id="2803" r:id="rId28"/>
    <p:sldId id="2804" r:id="rId29"/>
    <p:sldId id="280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F6AB1-C046-C2D6-CF39-649751776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DC63C48-39A2-9CFB-06F3-D849E5C491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E9955E-C687-8F05-B869-C6E0D052A45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77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BB475-74DB-E355-47AA-11B3B9306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3F3AE3-742A-1276-8A7B-DA85A0E8EA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533755-5F6A-BF6A-55DC-6E2B3B6325E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892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FDC55-BD74-FBED-1D11-9BAFEBB4A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D44E2C9-A541-6C48-3859-E1BFA68A78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FE80BB3-BBE6-CD12-812F-94E57C466BA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926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417E1-1F73-545C-59FC-2E52E4112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A7997AC-FBDC-8AC2-B40A-8A11B1471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1444CE2-5E1C-EE9E-8646-8C1989A117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9147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E50E6-98F5-D4FB-5DF0-582FF6B46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2FB04B5-77CB-5ADB-FD0A-0A0AACC3FD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64E734E-5B64-541D-242E-4451DFD62B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8022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5833D-7683-CB7B-A4AB-0AFAF3EAD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E627C4-E2E8-FED1-451F-5E9852FA11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5A7252-32FB-0B23-483D-E9149FD3A8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7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DE5AE-2DCB-CDA0-3186-93EFE458A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2C2007D-3547-990D-3148-C8256EC6B7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779E9E-3170-A5D6-2B45-7CD212E5002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22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4AE17-CCC5-9DF7-380A-EE920EC9D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473406D-750F-1766-7A53-CD2AC40457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760594-0472-8412-5FB4-B4ADF6CD84A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880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15FCE-759A-30A6-E177-CE6017FAC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60A34AD-7E8F-43F1-619B-7820ED36D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3037A44-2480-EEE6-4690-BC1253686E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625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EBE65-A04E-E180-5230-4E8672FE6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375ED7A-3652-95D2-1D31-357B5B1665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8B48AE-977B-6210-BB7F-D4E68128905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34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62938-46BE-4CB1-4055-19B2027A4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B9197D7-E748-CC17-8643-0E6BF58A4B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B49BF0F-FC44-8065-1122-FB13E2EB155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177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4247E-DEC9-DED8-DD35-9E947AE92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02469A4-AC51-4C60-9A2D-4C5535160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ECF04BA-093A-6A85-AE98-C28E1F30E1A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434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FCBD1-50BA-3087-ABCE-761506AA0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B501BE-77E4-A6E0-9CF8-3D91D76FA1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07D921-2C8B-70DA-9206-94F0B9264FB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09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B4C4F-E952-D6F7-659D-E7F93F5A9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C649F5A-9EB8-35FA-3426-CD693637E5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97D8C8-401D-2A12-6433-8284E757B90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4449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40256-E758-2A3C-C8F8-D1E27B834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B2E2A5-F4B4-AB2B-6751-5C42889CCB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9B3464B-7A11-C4C0-568A-3B16EB127F0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763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641DC-C23A-FEB5-C5F3-39F4E49DD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A7709A4-8EC9-1A49-5C35-C626CD05CF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4BC0FC7-5A20-DA5F-0412-BD9E57F671E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24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45E2B-F89C-F08D-3EF1-0C72249FE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2A8907C-B89F-EF7E-5483-B3548FA6D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19FF514-FB5F-59F6-A507-002D3EB237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74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B0EFE-122A-DD18-30DA-95E4E8759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66F287-0EE8-B0D9-30BB-58155A8638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C2D2E01-9D7C-A184-E94F-A3F518315B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96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7C423-1715-B648-2116-8379D7AED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653CA3-13EE-54E8-886A-1B4F97AC7F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C74D24-D23F-1BB7-A366-41051F909C9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2449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289AC-4F84-E876-21AF-E3E3D7E5B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863CE3-5EF1-29BA-BFBC-DE74CC883B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931710B-3D9F-EC24-328F-FF171702081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8037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FA203-DC37-426A-90E0-3DAD4FB8A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993CE3A-7A07-F2E7-3EC6-1A3994F25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E922E65-9D0B-6C93-E5B6-E265B3A1F1C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834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C9A58-8F21-580E-EEB3-41E1FC1C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4CA4340-F0ED-7F54-506F-3CEFFDB504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CD862BB-7D78-4380-90F8-B4BA81F3EC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8CB62-77D9-A3EA-C302-1920F9FA2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6F58244-F855-C111-A3CD-ACB37D97FD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E793321-9A78-F7CB-8F8D-93E907AC582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372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A1158-5F4A-2361-F20A-243FC6A8E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77FCDA8-084C-CA72-DBD6-67EBDD318E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FD8ED5-0CE9-5322-BA6F-2DA1108C226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23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E9F40-1636-4C0B-9140-184485972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E24D9FD-CC4A-B09D-FA15-9DAD1334CD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499E63B-115E-C4BA-67F3-CBA8F998D4B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1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95DB2-7A52-5A77-2948-DCA1D2E55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6C28C8-4822-04BA-A530-8668912D7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3D0E4F9-A4C5-5D45-683F-3139C03131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384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4EA5A-998B-A66D-7277-7E16785BF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8AEBDB-78E9-0924-6E57-5633E7FB54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3EB3D5-417B-2B57-E33B-A7791F1253F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87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A455B-8626-8A4E-07DE-4D2367F76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6A141D9-0DD0-2CC4-9980-60ADE8C486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5D539A3-5F7B-3900-3B4B-0601F988072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1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08C3A1-5033-6F5B-944D-0BDDF42E3D7D}"/>
              </a:ext>
            </a:extLst>
          </p:cNvPr>
          <p:cNvSpPr txBox="1"/>
          <p:nvPr/>
        </p:nvSpPr>
        <p:spPr>
          <a:xfrm>
            <a:off x="3043238" y="1772885"/>
            <a:ext cx="6105524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分式方程的应用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F86ED-C5E0-36E1-D556-26AD7CA6B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DBFA1B-29AC-BE7F-8CAA-0C0C449E3A5E}"/>
              </a:ext>
            </a:extLst>
          </p:cNvPr>
          <p:cNvSpPr txBox="1"/>
          <p:nvPr/>
        </p:nvSpPr>
        <p:spPr>
          <a:xfrm>
            <a:off x="623620" y="332785"/>
            <a:ext cx="1094476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设甲种商品每件的进价是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则乙种商品每件的进价是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根据等量关系购买的甲种商品的数量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乙种商品的数量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可列出方程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若设甲种商品购进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则乙种商品购进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根据等量关系甲种商品的进价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可列出方程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            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7AA7E4-B07F-D829-C433-9EB5FC98D4AC}"/>
              </a:ext>
            </a:extLst>
          </p:cNvPr>
          <p:cNvSpPr txBox="1"/>
          <p:nvPr/>
        </p:nvSpPr>
        <p:spPr>
          <a:xfrm>
            <a:off x="1559685" y="1340855"/>
            <a:ext cx="13966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9D8B75-7836-F26C-69B2-B7F65E972229}"/>
                  </a:ext>
                </a:extLst>
              </p:cNvPr>
              <p:cNvSpPr txBox="1"/>
              <p:nvPr/>
            </p:nvSpPr>
            <p:spPr>
              <a:xfrm>
                <a:off x="6816050" y="1916895"/>
                <a:ext cx="2332712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9D8B75-7836-F26C-69B2-B7F65E9722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50" y="1916895"/>
                <a:ext cx="2332712" cy="892552"/>
              </a:xfrm>
              <a:prstGeom prst="rect">
                <a:avLst/>
              </a:prstGeom>
              <a:blipFill>
                <a:blip r:embed="rId3"/>
                <a:stretch>
                  <a:fillRect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E69A0E3-E507-02C7-B672-7F06A852C930}"/>
              </a:ext>
            </a:extLst>
          </p:cNvPr>
          <p:cNvSpPr txBox="1"/>
          <p:nvPr/>
        </p:nvSpPr>
        <p:spPr>
          <a:xfrm>
            <a:off x="8696325" y="2924965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5D36ED-2E92-4BFA-D4D7-0A956869372C}"/>
              </a:ext>
            </a:extLst>
          </p:cNvPr>
          <p:cNvSpPr txBox="1"/>
          <p:nvPr/>
        </p:nvSpPr>
        <p:spPr>
          <a:xfrm>
            <a:off x="5807980" y="3747226"/>
            <a:ext cx="4636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乙种商品的进价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3EA926-47B7-7B9C-7BC7-99434A17B9E5}"/>
                  </a:ext>
                </a:extLst>
              </p:cNvPr>
              <p:cNvSpPr txBox="1"/>
              <p:nvPr/>
            </p:nvSpPr>
            <p:spPr>
              <a:xfrm>
                <a:off x="3143795" y="4459657"/>
                <a:ext cx="3168220" cy="9618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kumimoji="0" lang="en-US" altLang="zh-CN" sz="36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kumimoji="0" lang="zh-CN" altLang="zh-CN" sz="36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B3EA926-47B7-7B9C-7BC7-99434A17B9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3795" y="4459657"/>
                <a:ext cx="3168220" cy="961802"/>
              </a:xfrm>
              <a:prstGeom prst="rect">
                <a:avLst/>
              </a:prstGeom>
              <a:blipFill>
                <a:blip r:embed="rId4"/>
                <a:stretch>
                  <a:fillRect b="-3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010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B527D-E4BE-E4CD-8477-2614378F2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4.jpeg">
            <a:extLst>
              <a:ext uri="{FF2B5EF4-FFF2-40B4-BE49-F238E27FC236}">
                <a16:creationId xmlns:a16="http://schemas.microsoft.com/office/drawing/2014/main" id="{8B27C82C-DC69-2D65-437C-B760805BE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423391"/>
            <a:ext cx="5979938" cy="485755"/>
          </a:xfrm>
          <a:prstGeom prst="rect">
            <a:avLst/>
          </a:prstGeom>
        </p:spPr>
      </p:pic>
      <p:pic>
        <p:nvPicPr>
          <p:cNvPr id="3" name="image85.jpeg">
            <a:extLst>
              <a:ext uri="{FF2B5EF4-FFF2-40B4-BE49-F238E27FC236}">
                <a16:creationId xmlns:a16="http://schemas.microsoft.com/office/drawing/2014/main" id="{5D21A851-D648-3B89-B7DF-9C0CE2091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052835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E78975E-E1B6-5D9D-B802-118E01DCC9A7}"/>
              </a:ext>
            </a:extLst>
          </p:cNvPr>
          <p:cNvSpPr txBox="1"/>
          <p:nvPr/>
        </p:nvSpPr>
        <p:spPr>
          <a:xfrm>
            <a:off x="2135725" y="892259"/>
            <a:ext cx="2232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工程问题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6.jpeg">
            <a:extLst>
              <a:ext uri="{FF2B5EF4-FFF2-40B4-BE49-F238E27FC236}">
                <a16:creationId xmlns:a16="http://schemas.microsoft.com/office/drawing/2014/main" id="{98FB49C7-2E6E-E4C1-C4B2-D04500A73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772885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429F505-60C6-7D8E-AA9C-2D5D4275E035}"/>
              </a:ext>
            </a:extLst>
          </p:cNvPr>
          <p:cNvSpPr txBox="1"/>
          <p:nvPr/>
        </p:nvSpPr>
        <p:spPr>
          <a:xfrm>
            <a:off x="623620" y="1699166"/>
            <a:ext cx="1071032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某工程队修建一条长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1 200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米的道路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如果采用新的施工方式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工效提升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结果能提前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天完成任务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求这个工程队原计划每天修建道路多少米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8A8681-2336-4565-0766-B396CD577808}"/>
                  </a:ext>
                </a:extLst>
              </p:cNvPr>
              <p:cNvSpPr txBox="1"/>
              <p:nvPr/>
            </p:nvSpPr>
            <p:spPr>
              <a:xfrm>
                <a:off x="650070" y="3453492"/>
                <a:ext cx="962222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设原计划每天修建道路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这个工程队原计划每天修建道路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8A8681-2336-4565-0766-B396CD577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070" y="3453492"/>
                <a:ext cx="9622220" cy="2554545"/>
              </a:xfrm>
              <a:prstGeom prst="rect">
                <a:avLst/>
              </a:prstGeom>
              <a:blipFill>
                <a:blip r:embed="rId6"/>
                <a:stretch>
                  <a:fillRect l="-1965" t="-4773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595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5E89D-7199-4F5C-4AF0-CC4D92102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EFC2967-3F7C-3BB8-1BF2-206CF7B9D8CB}"/>
              </a:ext>
            </a:extLst>
          </p:cNvPr>
          <p:cNvSpPr txBox="1"/>
          <p:nvPr/>
        </p:nvSpPr>
        <p:spPr>
          <a:xfrm>
            <a:off x="551615" y="476795"/>
            <a:ext cx="1108877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在这项工程中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如果要求工程队提前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天完成任务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那么平均每天修建道路的工效应比原计划增加百分之几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96A028-95F6-EDEF-F745-F63A0C65C533}"/>
                  </a:ext>
                </a:extLst>
              </p:cNvPr>
              <p:cNvSpPr txBox="1"/>
              <p:nvPr/>
            </p:nvSpPr>
            <p:spPr>
              <a:xfrm>
                <a:off x="551615" y="1840103"/>
                <a:ext cx="10368720" cy="3177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设平均每天修建道路的工效应比原计划增加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y%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%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平均每天修建道路的工效应比原计划增加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96A028-95F6-EDEF-F745-F63A0C65C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1840103"/>
                <a:ext cx="10368720" cy="3177793"/>
              </a:xfrm>
              <a:prstGeom prst="rect">
                <a:avLst/>
              </a:prstGeom>
              <a:blipFill>
                <a:blip r:embed="rId3"/>
                <a:stretch>
                  <a:fillRect l="-1764" t="-3839" r="-1822" b="-6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69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EDE0B-99A3-B86C-9569-A9770CE59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7.jpeg">
            <a:extLst>
              <a:ext uri="{FF2B5EF4-FFF2-40B4-BE49-F238E27FC236}">
                <a16:creationId xmlns:a16="http://schemas.microsoft.com/office/drawing/2014/main" id="{083F07CA-A7FC-CF0F-7EF7-4D8DB667B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5272F6-817A-A45F-713B-3A5F3D696779}"/>
                  </a:ext>
                </a:extLst>
              </p:cNvPr>
              <p:cNvSpPr txBox="1"/>
              <p:nvPr/>
            </p:nvSpPr>
            <p:spPr>
              <a:xfrm>
                <a:off x="479610" y="1196845"/>
                <a:ext cx="10561735" cy="39091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·成都七中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某公司承担了制作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1 000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个道路交通指引标志的任务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原计划每天制作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实际平均每天比原计划多制作了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天完成任务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下列方程正确的是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	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	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5272F6-817A-A45F-713B-3A5F3D6967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196845"/>
                <a:ext cx="10561735" cy="3909147"/>
              </a:xfrm>
              <a:prstGeom prst="rect">
                <a:avLst/>
              </a:prstGeom>
              <a:blipFill>
                <a:blip r:embed="rId4"/>
                <a:stretch>
                  <a:fillRect l="-1790" t="-2960" r="-1732" b="-1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27A5354-8605-269D-A8FE-1526CC0AD6C3}"/>
              </a:ext>
            </a:extLst>
          </p:cNvPr>
          <p:cNvSpPr txBox="1"/>
          <p:nvPr/>
        </p:nvSpPr>
        <p:spPr>
          <a:xfrm>
            <a:off x="5250890" y="288686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351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6ADEB-C7D6-33A7-A96F-34E148BB4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3B85FE-0EAC-DCE6-5DB5-F994BB847068}"/>
              </a:ext>
            </a:extLst>
          </p:cNvPr>
          <p:cNvSpPr txBox="1"/>
          <p:nvPr/>
        </p:nvSpPr>
        <p:spPr>
          <a:xfrm>
            <a:off x="623619" y="692810"/>
            <a:ext cx="10944761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·重庆南开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为丰富市民的生活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某市准备改建文化广场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甲、乙两施工队均参与了改建工程的招标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已知甲队独立完成此工程所需的天数比乙队独立完成所需天数多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乙队的施工效率为甲队施工效率的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请问乙队独立完成此项工程需要多少天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595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B65DB-64CE-E07B-00F1-92B1B2B4B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5F86B1-6CB6-74EA-8AAA-6DCCDDAB181B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872755" cy="53428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设乙队独立完成此项工程需要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则甲队独立完成此项工程需要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乙队独立完成此项工程需要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5F86B1-6CB6-74EA-8AAA-6DCCDDAB18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872755" cy="5342809"/>
              </a:xfrm>
              <a:prstGeom prst="rect">
                <a:avLst/>
              </a:prstGeom>
              <a:blipFill>
                <a:blip r:embed="rId3"/>
                <a:stretch>
                  <a:fillRect l="-1682" r="-1682" b="-3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1705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44EF0-0307-366A-1A83-ACB5C2F5B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8D63FC-B373-87DB-7157-76ED33FFFDA9}"/>
              </a:ext>
            </a:extLst>
          </p:cNvPr>
          <p:cNvSpPr txBox="1"/>
          <p:nvPr/>
        </p:nvSpPr>
        <p:spPr>
          <a:xfrm>
            <a:off x="623620" y="836820"/>
            <a:ext cx="1072874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为缩短工期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该市安排甲、乙两施工队一起完成改建工程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两队同时开工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同时完工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已知甲队每天的工程款比乙队每天的工程款少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完工后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该市在结算时发现总工费不超过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则乙施工队每天的工程款至多为多少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92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FA45C-2407-CD79-BB29-8C86336A6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404BCE-6F0B-23FA-B35E-BF35437CBE9D}"/>
                  </a:ext>
                </a:extLst>
              </p:cNvPr>
              <p:cNvSpPr txBox="1"/>
              <p:nvPr/>
            </p:nvSpPr>
            <p:spPr>
              <a:xfrm>
                <a:off x="623620" y="332785"/>
                <a:ext cx="10800750" cy="5697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设乙施工队每天的工程款为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则甲施工队每天的工程款为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2 000)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+y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≤120 000,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≤11 000,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的最大值为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11 000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37175"/>
                  </a:spcAft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乙施工队每天的工程款至多为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11 000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404BCE-6F0B-23FA-B35E-BF35437CBE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32785"/>
                <a:ext cx="10800750" cy="5697394"/>
              </a:xfrm>
              <a:prstGeom prst="rect">
                <a:avLst/>
              </a:prstGeom>
              <a:blipFill>
                <a:blip r:embed="rId3"/>
                <a:stretch>
                  <a:fillRect l="-1693" r="-1749" b="-3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5793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9D970-3961-D615-63AD-41174448C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8.jpeg">
            <a:extLst>
              <a:ext uri="{FF2B5EF4-FFF2-40B4-BE49-F238E27FC236}">
                <a16:creationId xmlns:a16="http://schemas.microsoft.com/office/drawing/2014/main" id="{941350E5-150F-7AFB-7365-D9A686787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23" y="620806"/>
            <a:ext cx="7766936" cy="54169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EF02040-C7BF-47F2-4E68-9ED28BEA1ADA}"/>
              </a:ext>
            </a:extLst>
          </p:cNvPr>
          <p:cNvSpPr txBox="1"/>
          <p:nvPr/>
        </p:nvSpPr>
        <p:spPr>
          <a:xfrm>
            <a:off x="2135725" y="516169"/>
            <a:ext cx="44643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行程问题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9.jpeg">
            <a:extLst>
              <a:ext uri="{FF2B5EF4-FFF2-40B4-BE49-F238E27FC236}">
                <a16:creationId xmlns:a16="http://schemas.microsoft.com/office/drawing/2014/main" id="{A6CB84DF-30DE-9AAC-EAEF-6892487FB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24" y="1414573"/>
            <a:ext cx="720050" cy="39955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ED27C7A-7888-F950-F129-4B4AB8FF66E9}"/>
              </a:ext>
            </a:extLst>
          </p:cNvPr>
          <p:cNvSpPr txBox="1"/>
          <p:nvPr/>
        </p:nvSpPr>
        <p:spPr>
          <a:xfrm>
            <a:off x="559042" y="1106015"/>
            <a:ext cx="1101676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我国已成为全球最大的电动汽车市场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电动汽车在保障能源安全、改善空气质量等方面较传统汽车都有明显优势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款电动汽车和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款燃油车的对比调查发现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款电动汽车平均每千米的充电费比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款燃油车平均每千米的加油费少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981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F50FB-DA1F-86BC-11B0-9B12A3DD3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54A875-8D20-8713-7C4F-361FDA091554}"/>
              </a:ext>
            </a:extLst>
          </p:cNvPr>
          <p:cNvSpPr txBox="1"/>
          <p:nvPr/>
        </p:nvSpPr>
        <p:spPr>
          <a:xfrm>
            <a:off x="659622" y="548800"/>
            <a:ext cx="1087275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若充电费和加油费均为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款电动汽车可行驶的总路程是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款燃油车的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款电动汽车平均每千米的充电费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EFA686-0F87-CDEE-D34F-32208ED2A8DC}"/>
                  </a:ext>
                </a:extLst>
              </p:cNvPr>
              <p:cNvSpPr txBox="1"/>
              <p:nvPr/>
            </p:nvSpPr>
            <p:spPr>
              <a:xfrm>
                <a:off x="659622" y="2420930"/>
                <a:ext cx="10749448" cy="31087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款电动汽车平均每千米的充电费为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款燃油车平均每千米的加油费为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款电动汽车平均每千米的充电费为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9EFA686-0F87-CDEE-D34F-32208ED2A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2420930"/>
                <a:ext cx="10749448" cy="3108736"/>
              </a:xfrm>
              <a:prstGeom prst="rect">
                <a:avLst/>
              </a:prstGeom>
              <a:blipFill>
                <a:blip r:embed="rId3"/>
                <a:stretch>
                  <a:fillRect l="-1701" t="-3725" r="-1701" b="-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098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18938-1C0B-7D3F-22BA-77CC2396E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3.jpeg">
            <a:extLst>
              <a:ext uri="{FF2B5EF4-FFF2-40B4-BE49-F238E27FC236}">
                <a16:creationId xmlns:a16="http://schemas.microsoft.com/office/drawing/2014/main" id="{2FDD6239-4DCA-21D7-52C0-7E5F670F4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00" y="764815"/>
            <a:ext cx="6866364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F825E7D-0D72-CF65-D251-A13B8305CAEB}"/>
              </a:ext>
            </a:extLst>
          </p:cNvPr>
          <p:cNvSpPr txBox="1"/>
          <p:nvPr/>
        </p:nvSpPr>
        <p:spPr>
          <a:xfrm>
            <a:off x="695625" y="1556870"/>
            <a:ext cx="10446300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用方程来解决实际生活中的问题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是一种简便的方法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分式方程与整式方程一样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在日常生活中经常使用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解此类问题的关键是找出相等关系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设适当的未知数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用含未知数的代数式表示相等关系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即可列出方程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046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498CB-D628-6E9D-3A2B-A6DCBDD3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C72970-CEDC-C690-3EDC-443D4A7B51C5}"/>
                  </a:ext>
                </a:extLst>
              </p:cNvPr>
              <p:cNvSpPr txBox="1"/>
              <p:nvPr/>
            </p:nvSpPr>
            <p:spPr>
              <a:xfrm>
                <a:off x="407605" y="620805"/>
                <a:ext cx="11016765" cy="22810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款电动汽车从甲地出发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计划按照一定的速度匀速行驶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150 km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的路程到达乙地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行驶了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 km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到了一段平坦且车少的路段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决定在原来速度的基础上每小时增加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 km,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这样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到达乙地所用的总的时间是原计划时间的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求原计划的速度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C72970-CEDC-C690-3EDC-443D4A7B51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05" y="620805"/>
                <a:ext cx="11016765" cy="2281009"/>
              </a:xfrm>
              <a:prstGeom prst="rect">
                <a:avLst/>
              </a:prstGeom>
              <a:blipFill>
                <a:blip r:embed="rId3"/>
                <a:stretch>
                  <a:fillRect l="-1439" t="-4545" r="-1384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A9BA7D-F8A5-6F3B-22A2-D5C3F67E1C42}"/>
                  </a:ext>
                </a:extLst>
              </p:cNvPr>
              <p:cNvSpPr txBox="1"/>
              <p:nvPr/>
            </p:nvSpPr>
            <p:spPr>
              <a:xfrm>
                <a:off x="479610" y="3068975"/>
                <a:ext cx="10944760" cy="23498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设原计划的速度为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km/h,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则提速后的速度为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15)km/h,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𝟏𝟓𝟎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原计划的速度为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 km/h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A9BA7D-F8A5-6F3B-22A2-D5C3F67E1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3068975"/>
                <a:ext cx="10944760" cy="2349810"/>
              </a:xfrm>
              <a:prstGeom prst="rect">
                <a:avLst/>
              </a:prstGeom>
              <a:blipFill>
                <a:blip r:embed="rId4"/>
                <a:stretch>
                  <a:fillRect l="-1448" t="-4404" b="-7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924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556AC-DFCB-CB27-AA87-FE09352DB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0.jpeg">
            <a:extLst>
              <a:ext uri="{FF2B5EF4-FFF2-40B4-BE49-F238E27FC236}">
                <a16:creationId xmlns:a16="http://schemas.microsoft.com/office/drawing/2014/main" id="{0AEA7EE3-6E5A-2E2D-F066-DC7C45304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C2575-DE38-DC64-B510-BCC2851FB02E}"/>
                  </a:ext>
                </a:extLst>
              </p:cNvPr>
              <p:cNvSpPr txBox="1"/>
              <p:nvPr/>
            </p:nvSpPr>
            <p:spPr>
              <a:xfrm>
                <a:off x="623619" y="1052834"/>
                <a:ext cx="10872755" cy="50333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在国际生物多样性日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每年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月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即将到来之际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某校七年级师生到距离学校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 km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的湿地公园进行相关调查研究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一部分师生骑自行车先出发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 min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其余师生乘汽车出发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结果他们同时达到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已知汽车的速度是骑车速度的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设骑车的速度为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km/h,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下列方程正确的是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+30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C2575-DE38-DC64-B510-BCC2851FB0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1052834"/>
                <a:ext cx="10872755" cy="5033301"/>
              </a:xfrm>
              <a:prstGeom prst="rect">
                <a:avLst/>
              </a:prstGeom>
              <a:blipFill>
                <a:blip r:embed="rId4"/>
                <a:stretch>
                  <a:fillRect l="-1682" t="-2424" r="-2691" b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94C97E-CDE6-4FFE-B775-FC6A6DFD5D86}"/>
              </a:ext>
            </a:extLst>
          </p:cNvPr>
          <p:cNvSpPr txBox="1"/>
          <p:nvPr/>
        </p:nvSpPr>
        <p:spPr>
          <a:xfrm>
            <a:off x="8256150" y="386103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544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ACE0-3A3A-DEDB-76CA-D85CA45E2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F6DE0D8-F7D4-2FB4-D861-8A048E659B52}"/>
              </a:ext>
            </a:extLst>
          </p:cNvPr>
          <p:cNvSpPr txBox="1"/>
          <p:nvPr/>
        </p:nvSpPr>
        <p:spPr>
          <a:xfrm>
            <a:off x="631219" y="511935"/>
            <a:ext cx="1087275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五一期间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两骑行爱好者甲和乙相约从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地沿着相同路线骑行到距离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千米远的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已知甲的速度是乙的速度的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若乙先骑行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甲才开始从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地出发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则甲出发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分钟后追上乙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求甲每小时骑行多少千米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440847-FCA2-F985-BC09-EC3DDA0A347D}"/>
                  </a:ext>
                </a:extLst>
              </p:cNvPr>
              <p:cNvSpPr txBox="1"/>
              <p:nvPr/>
            </p:nvSpPr>
            <p:spPr>
              <a:xfrm>
                <a:off x="616020" y="3429000"/>
                <a:ext cx="1095996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设乙每小时骑行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则甲每小时骑行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甲每小时骑行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440847-FCA2-F985-BC09-EC3DDA0A3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20" y="3429000"/>
                <a:ext cx="10959960" cy="2554545"/>
              </a:xfrm>
              <a:prstGeom prst="rect">
                <a:avLst/>
              </a:prstGeom>
              <a:blipFill>
                <a:blip r:embed="rId3"/>
                <a:stretch>
                  <a:fillRect l="-1669" t="-4773" r="-834" b="-7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796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8B7B8-A032-26B9-50D5-E2BEA4959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16211F4-C62A-2B0B-D612-D3A12B964A82}"/>
              </a:ext>
            </a:extLst>
          </p:cNvPr>
          <p:cNvSpPr txBox="1"/>
          <p:nvPr/>
        </p:nvSpPr>
        <p:spPr>
          <a:xfrm>
            <a:off x="623620" y="620805"/>
            <a:ext cx="105127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若乙先骑行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甲才开始从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地出发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甲、乙两人同时到达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求甲每小时骑行多少千米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2C46F4-E37D-E57B-B4D4-9A6ED449C096}"/>
                  </a:ext>
                </a:extLst>
              </p:cNvPr>
              <p:cNvSpPr txBox="1"/>
              <p:nvPr/>
            </p:nvSpPr>
            <p:spPr>
              <a:xfrm>
                <a:off x="645585" y="2014602"/>
                <a:ext cx="10490765" cy="31168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设乙每小时骑行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则甲每小时骑行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甲每小时骑行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C2C46F4-E37D-E57B-B4D4-9A6ED449C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585" y="2014602"/>
                <a:ext cx="10490765" cy="3116815"/>
              </a:xfrm>
              <a:prstGeom prst="rect">
                <a:avLst/>
              </a:prstGeom>
              <a:blipFill>
                <a:blip r:embed="rId3"/>
                <a:stretch>
                  <a:fillRect l="-1801" t="-3711" r="-1743" b="-6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829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E89B5-A567-35DA-D8CF-EA9F08D71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1.jpeg">
            <a:extLst>
              <a:ext uri="{FF2B5EF4-FFF2-40B4-BE49-F238E27FC236}">
                <a16:creationId xmlns:a16="http://schemas.microsoft.com/office/drawing/2014/main" id="{1897F055-E98F-F8D2-C087-A25813B38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A69764A-DDC6-7D70-9F70-91D959BAF005}"/>
              </a:ext>
            </a:extLst>
          </p:cNvPr>
          <p:cNvSpPr txBox="1"/>
          <p:nvPr/>
        </p:nvSpPr>
        <p:spPr>
          <a:xfrm>
            <a:off x="2207730" y="44244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销售及其他问题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92.jpeg">
            <a:extLst>
              <a:ext uri="{FF2B5EF4-FFF2-40B4-BE49-F238E27FC236}">
                <a16:creationId xmlns:a16="http://schemas.microsoft.com/office/drawing/2014/main" id="{FA781C2E-EAF3-EEA8-FA9D-6E2183DF6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422311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E08AF15-F8C4-AFBB-5A73-0B129DB4A7CF}"/>
              </a:ext>
            </a:extLst>
          </p:cNvPr>
          <p:cNvSpPr txBox="1"/>
          <p:nvPr/>
        </p:nvSpPr>
        <p:spPr>
          <a:xfrm>
            <a:off x="551615" y="1088780"/>
            <a:ext cx="1072874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为了加强学生的体育锻炼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某班计划购买部分绳子和实心球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已知每条绳子的价格比每个实心球的价格少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元购买绳子的数量与用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元购买实心球的数量相同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绳子和实心球的单价各是多少元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78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FF0A6-2442-7568-7196-72D5B6CBC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F91183-B837-9714-0158-E35778131AFF}"/>
                  </a:ext>
                </a:extLst>
              </p:cNvPr>
              <p:cNvSpPr txBox="1"/>
              <p:nvPr/>
            </p:nvSpPr>
            <p:spPr>
              <a:xfrm>
                <a:off x="659622" y="692810"/>
                <a:ext cx="10872755" cy="4511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设绳子的单价为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则实心球的单价为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𝟑𝟔𝟎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绳子的单价为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实心球的单价为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F91183-B837-9714-0158-E35778131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692810"/>
                <a:ext cx="10872755" cy="4511813"/>
              </a:xfrm>
              <a:prstGeom prst="rect">
                <a:avLst/>
              </a:prstGeom>
              <a:blipFill>
                <a:blip r:embed="rId3"/>
                <a:stretch>
                  <a:fillRect l="-1682" r="-1513" b="-4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9189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10658-7988-9FF2-E8D4-81FB852E4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48ED89-6FD6-DE76-00BD-2FD7DA18B0A6}"/>
              </a:ext>
            </a:extLst>
          </p:cNvPr>
          <p:cNvSpPr txBox="1"/>
          <p:nvPr/>
        </p:nvSpPr>
        <p:spPr>
          <a:xfrm>
            <a:off x="551615" y="620805"/>
            <a:ext cx="108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如果本次购买的总费用为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且购买绳子的数量是实心球数量的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那么购买绳子和实心球的数量各是多少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614FC7-E5B6-1D06-F5D0-FC46FBBB9CE7}"/>
              </a:ext>
            </a:extLst>
          </p:cNvPr>
          <p:cNvSpPr txBox="1"/>
          <p:nvPr/>
        </p:nvSpPr>
        <p:spPr>
          <a:xfrm>
            <a:off x="551615" y="2423012"/>
            <a:ext cx="104407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设购买实心球的数量为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则购买绳子的数量为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购买绳子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购买实心球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09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977C3-7C6A-B2AB-5088-4BE1022DB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93.jpeg">
            <a:extLst>
              <a:ext uri="{FF2B5EF4-FFF2-40B4-BE49-F238E27FC236}">
                <a16:creationId xmlns:a16="http://schemas.microsoft.com/office/drawing/2014/main" id="{A4FBF992-A9F4-74A8-F084-38B8CCBA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0D3AC6E-BDA3-63BA-D87C-F358C2E7DE77}"/>
              </a:ext>
            </a:extLst>
          </p:cNvPr>
          <p:cNvSpPr txBox="1"/>
          <p:nvPr/>
        </p:nvSpPr>
        <p:spPr>
          <a:xfrm>
            <a:off x="615775" y="979565"/>
            <a:ext cx="1058473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某运动鞋专卖店有线上和线下两种销售方式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已知线上平均每周销售量比线下少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这样线上销售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双所用时间与线下销售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双所用时间相同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设线上平均每周销售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填写下表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3E77752-8186-3302-1600-075ED5676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98054"/>
              </p:ext>
            </p:extLst>
          </p:nvPr>
        </p:nvGraphicFramePr>
        <p:xfrm>
          <a:off x="650370" y="3212985"/>
          <a:ext cx="11016765" cy="2736190"/>
        </p:xfrm>
        <a:graphic>
          <a:graphicData uri="http://schemas.openxmlformats.org/drawingml/2006/table">
            <a:tbl>
              <a:tblPr firstRow="1" firstCol="1" bandRow="1"/>
              <a:tblGrid>
                <a:gridCol w="1104868">
                  <a:extLst>
                    <a:ext uri="{9D8B030D-6E8A-4147-A177-3AD203B41FA5}">
                      <a16:colId xmlns:a16="http://schemas.microsoft.com/office/drawing/2014/main" val="4048750144"/>
                    </a:ext>
                  </a:extLst>
                </a:gridCol>
                <a:gridCol w="1718148">
                  <a:extLst>
                    <a:ext uri="{9D8B030D-6E8A-4147-A177-3AD203B41FA5}">
                      <a16:colId xmlns:a16="http://schemas.microsoft.com/office/drawing/2014/main" val="2536011126"/>
                    </a:ext>
                  </a:extLst>
                </a:gridCol>
                <a:gridCol w="3190845">
                  <a:extLst>
                    <a:ext uri="{9D8B030D-6E8A-4147-A177-3AD203B41FA5}">
                      <a16:colId xmlns:a16="http://schemas.microsoft.com/office/drawing/2014/main" val="719041335"/>
                    </a:ext>
                  </a:extLst>
                </a:gridCol>
                <a:gridCol w="5002904">
                  <a:extLst>
                    <a:ext uri="{9D8B030D-6E8A-4147-A177-3AD203B41FA5}">
                      <a16:colId xmlns:a16="http://schemas.microsoft.com/office/drawing/2014/main" val="828926873"/>
                    </a:ext>
                  </a:extLst>
                </a:gridCol>
              </a:tblGrid>
              <a:tr h="1090827"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销售</a:t>
                      </a:r>
                    </a:p>
                    <a:p>
                      <a:pPr algn="ctr"/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销售量</a:t>
                      </a:r>
                    </a:p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平均每周</a:t>
                      </a:r>
                    </a:p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销售量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双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销售时</a:t>
                      </a:r>
                    </a:p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间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周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41496"/>
                  </a:ext>
                </a:extLst>
              </a:tr>
              <a:tr h="848549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线上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         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105885"/>
                  </a:ext>
                </a:extLst>
              </a:tr>
              <a:tr h="796814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线下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900</a:t>
                      </a:r>
                      <a:endParaRPr lang="zh-CN" sz="3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altLang="zh-CN" sz="32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32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en-US" sz="3200" b="1" i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u="sng" dirty="0">
                          <a:solidFill>
                            <a:srgbClr val="E13E22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319967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460C7E2A-CC7D-1316-8194-C3FFEE414EE9}"/>
              </a:ext>
            </a:extLst>
          </p:cNvPr>
          <p:cNvSpPr txBox="1"/>
          <p:nvPr/>
        </p:nvSpPr>
        <p:spPr>
          <a:xfrm>
            <a:off x="4583895" y="5229125"/>
            <a:ext cx="11520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C5152C-5BBF-FB64-6937-131B5CF7B2FD}"/>
                  </a:ext>
                </a:extLst>
              </p:cNvPr>
              <p:cNvSpPr txBox="1"/>
              <p:nvPr/>
            </p:nvSpPr>
            <p:spPr>
              <a:xfrm>
                <a:off x="8544170" y="4293060"/>
                <a:ext cx="1167825" cy="786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𝟔𝟎𝟎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FC5152C-5BBF-FB64-6937-131B5CF7B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170" y="4293060"/>
                <a:ext cx="1167825" cy="7861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FEE7EF5-3E67-557B-FE92-E630E065296A}"/>
                  </a:ext>
                </a:extLst>
              </p:cNvPr>
              <p:cNvSpPr txBox="1"/>
              <p:nvPr/>
            </p:nvSpPr>
            <p:spPr>
              <a:xfrm>
                <a:off x="8177741" y="5156779"/>
                <a:ext cx="1900682" cy="7923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𝟗𝟎𝟎</m:t>
                          </m:r>
                        </m:num>
                        <m:den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altLang="zh-CN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𝟑𝟎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FEE7EF5-3E67-557B-FE92-E630E06529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7741" y="5156779"/>
                <a:ext cx="1900682" cy="79239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043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6183E-65F9-4458-D2CE-E3F503E3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B3D185C-C9B0-7964-61D1-E2B6CA5E1404}"/>
              </a:ext>
            </a:extLst>
          </p:cNvPr>
          <p:cNvSpPr txBox="1"/>
          <p:nvPr/>
        </p:nvSpPr>
        <p:spPr>
          <a:xfrm>
            <a:off x="623620" y="548800"/>
            <a:ext cx="1044072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若该专卖店准备了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元奖金用来奖励线上和线下的销售人员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且按销售量分发奖金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分别求线上和线下的销售人员平均每周获得的奖金数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5C7E7D-AE99-FA06-00E9-3AC6A8D42833}"/>
                  </a:ext>
                </a:extLst>
              </p:cNvPr>
              <p:cNvSpPr txBox="1"/>
              <p:nvPr/>
            </p:nvSpPr>
            <p:spPr>
              <a:xfrm>
                <a:off x="695625" y="2564940"/>
                <a:ext cx="8712605" cy="25547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是原方程的解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5C7E7D-AE99-FA06-00E9-3AC6A8D428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564940"/>
                <a:ext cx="8712605" cy="2554738"/>
              </a:xfrm>
              <a:prstGeom prst="rect">
                <a:avLst/>
              </a:prstGeom>
              <a:blipFill>
                <a:blip r:embed="rId3"/>
                <a:stretch>
                  <a:fillRect l="-2099" t="-239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797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5D20C-FBC9-B8F4-D840-EAE631DAA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411C80-0B48-460B-80B2-DB8ED3D1FE59}"/>
                  </a:ext>
                </a:extLst>
              </p:cNvPr>
              <p:cNvSpPr txBox="1"/>
              <p:nvPr/>
            </p:nvSpPr>
            <p:spPr>
              <a:xfrm>
                <a:off x="803632" y="836820"/>
                <a:ext cx="10584735" cy="39091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线上销售人员平均每周获得的奖金数为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10 000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400(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线下销售人员平均每周获得的奖金数为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𝟔𝟎𝟎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𝟗𝟎𝟎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10 000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600(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20605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线上销售人员平均每周获得的奖金数为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线下销售人员平均每周获得的奖金数为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411C80-0B48-460B-80B2-DB8ED3D1F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32" y="836820"/>
                <a:ext cx="10584735" cy="3909147"/>
              </a:xfrm>
              <a:prstGeom prst="rect">
                <a:avLst/>
              </a:prstGeom>
              <a:blipFill>
                <a:blip r:embed="rId3"/>
                <a:stretch>
                  <a:fillRect l="-1786" t="-2960" r="-1728" b="-4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874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23950-667F-AA40-6180-6EE441DFE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6B1CCA-7252-3590-B672-B640363535F9}"/>
              </a:ext>
            </a:extLst>
          </p:cNvPr>
          <p:cNvSpPr txBox="1"/>
          <p:nvPr/>
        </p:nvSpPr>
        <p:spPr>
          <a:xfrm>
            <a:off x="695625" y="692810"/>
            <a:ext cx="820857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列分式方程解应用题的步骤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设未知数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找出相等关系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列出分式方程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解这个分式方程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看方程的解是否满足方程并符合题意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写出答案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797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0C9D5C-9139-012D-5587-BC4BC247A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1C8900-D038-A48B-9E84-4C81C5856E3E}"/>
              </a:ext>
            </a:extLst>
          </p:cNvPr>
          <p:cNvSpPr txBox="1"/>
          <p:nvPr/>
        </p:nvSpPr>
        <p:spPr>
          <a:xfrm>
            <a:off x="551615" y="476795"/>
            <a:ext cx="105127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工程问题</a:t>
            </a: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工作总量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工作时间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工作效率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根据题意填空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两个工程队共同参与一项筑路工程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甲队单独施工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个月完成总工程的三分之一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这时增加了乙队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两队又共同工作了半个月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总工程全部完成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哪个队的施工速度快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表格法分析如下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35C025-6DCE-2AC4-B61D-14C2F7998C62}"/>
              </a:ext>
            </a:extLst>
          </p:cNvPr>
          <p:cNvSpPr txBox="1"/>
          <p:nvPr/>
        </p:nvSpPr>
        <p:spPr>
          <a:xfrm>
            <a:off x="552505" y="5001110"/>
            <a:ext cx="111607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设乙队单独完成这项工程需要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工作总量为“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8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2F7B3-03B3-C8C5-839D-B49CF6428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C0C87D68-4EEA-304D-FFDA-4FEBF02A77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497771"/>
                  </p:ext>
                </p:extLst>
              </p:nvPr>
            </p:nvGraphicFramePr>
            <p:xfrm>
              <a:off x="1415358" y="814409"/>
              <a:ext cx="9361283" cy="211759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6818">
                      <a:extLst>
                        <a:ext uri="{9D8B030D-6E8A-4147-A177-3AD203B41FA5}">
                          <a16:colId xmlns:a16="http://schemas.microsoft.com/office/drawing/2014/main" val="1582722257"/>
                        </a:ext>
                      </a:extLst>
                    </a:gridCol>
                    <a:gridCol w="2288977">
                      <a:extLst>
                        <a:ext uri="{9D8B030D-6E8A-4147-A177-3AD203B41FA5}">
                          <a16:colId xmlns:a16="http://schemas.microsoft.com/office/drawing/2014/main" val="1646246646"/>
                        </a:ext>
                      </a:extLst>
                    </a:gridCol>
                    <a:gridCol w="1790457">
                      <a:extLst>
                        <a:ext uri="{9D8B030D-6E8A-4147-A177-3AD203B41FA5}">
                          <a16:colId xmlns:a16="http://schemas.microsoft.com/office/drawing/2014/main" val="3402376344"/>
                        </a:ext>
                      </a:extLst>
                    </a:gridCol>
                    <a:gridCol w="4685031">
                      <a:extLst>
                        <a:ext uri="{9D8B030D-6E8A-4147-A177-3AD203B41FA5}">
                          <a16:colId xmlns:a16="http://schemas.microsoft.com/office/drawing/2014/main" val="2111001339"/>
                        </a:ext>
                      </a:extLst>
                    </a:gridCol>
                  </a:tblGrid>
                  <a:tr h="2178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工作时间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月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工作效率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工作总量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“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”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79334631"/>
                      </a:ext>
                    </a:extLst>
                  </a:tr>
                  <a:tr h="376555"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8522901"/>
                      </a:ext>
                    </a:extLst>
                  </a:tr>
                  <a:tr h="376555"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  <m:r>
                                      <a:rPr lang="en-US" sz="2800" b="1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方正书宋_GBK"/>
                                        <a:cs typeface="Times New Roman" panose="02020603050405020304" pitchFamily="18" charset="0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7846847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C0C87D68-4EEA-304D-FFDA-4FEBF02A77D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497771"/>
                  </p:ext>
                </p:extLst>
              </p:nvPr>
            </p:nvGraphicFramePr>
            <p:xfrm>
              <a:off x="1415358" y="814409"/>
              <a:ext cx="9361283" cy="211759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96818">
                      <a:extLst>
                        <a:ext uri="{9D8B030D-6E8A-4147-A177-3AD203B41FA5}">
                          <a16:colId xmlns:a16="http://schemas.microsoft.com/office/drawing/2014/main" val="1582722257"/>
                        </a:ext>
                      </a:extLst>
                    </a:gridCol>
                    <a:gridCol w="2288977">
                      <a:extLst>
                        <a:ext uri="{9D8B030D-6E8A-4147-A177-3AD203B41FA5}">
                          <a16:colId xmlns:a16="http://schemas.microsoft.com/office/drawing/2014/main" val="1646246646"/>
                        </a:ext>
                      </a:extLst>
                    </a:gridCol>
                    <a:gridCol w="1790457">
                      <a:extLst>
                        <a:ext uri="{9D8B030D-6E8A-4147-A177-3AD203B41FA5}">
                          <a16:colId xmlns:a16="http://schemas.microsoft.com/office/drawing/2014/main" val="3402376344"/>
                        </a:ext>
                      </a:extLst>
                    </a:gridCol>
                    <a:gridCol w="4685031">
                      <a:extLst>
                        <a:ext uri="{9D8B030D-6E8A-4147-A177-3AD203B41FA5}">
                          <a16:colId xmlns:a16="http://schemas.microsoft.com/office/drawing/2014/main" val="2111001339"/>
                        </a:ext>
                      </a:extLst>
                    </a:gridCol>
                  </a:tblGrid>
                  <a:tr h="4559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工作时间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月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工作效率</a:t>
                          </a: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工作总量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“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zh-CN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”</a:t>
                          </a:r>
                          <a:r>
                            <a:rPr lang="en-US" sz="2800" b="1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CN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79334631"/>
                      </a:ext>
                    </a:extLst>
                  </a:tr>
                  <a:tr h="830834"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330" t="-68382" r="-282979" b="-10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2116" t="-68382" r="-263140" b="-1029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9870" t="-68382" r="-260" b="-1029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522901"/>
                      </a:ext>
                    </a:extLst>
                  </a:tr>
                  <a:tr h="830834">
                    <a:tc>
                      <a:txBody>
                        <a:bodyPr/>
                        <a:lstStyle/>
                        <a:p>
                          <a:pPr algn="ctr"/>
                          <a:endParaRPr lang="en-US" sz="2800" b="1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6330" t="-167153" r="-282979" b="-2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62116" t="-167153" r="-263140" b="-2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14605" marR="14605" marT="14605" marB="14605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99870" t="-167153" r="-260" b="-2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84684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32" name="image342.jpeg" descr="source:si_idp1474623696;FounderCES">
            <a:extLst>
              <a:ext uri="{FF2B5EF4-FFF2-40B4-BE49-F238E27FC236}">
                <a16:creationId xmlns:a16="http://schemas.microsoft.com/office/drawing/2014/main" id="{DAC30A4B-4950-025F-A3C9-C05666C9A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42" y="1345886"/>
            <a:ext cx="421043" cy="66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343.jpeg" descr="source:si_idp1474669520;FounderCES">
            <a:extLst>
              <a:ext uri="{FF2B5EF4-FFF2-40B4-BE49-F238E27FC236}">
                <a16:creationId xmlns:a16="http://schemas.microsoft.com/office/drawing/2014/main" id="{7945897F-3AF5-C8F9-FD61-A1C7920A5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42" y="2165581"/>
            <a:ext cx="421044" cy="66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8B8654D-897B-6FFF-30CD-85A1BDFFDC86}"/>
              </a:ext>
            </a:extLst>
          </p:cNvPr>
          <p:cNvSpPr txBox="1"/>
          <p:nvPr/>
        </p:nvSpPr>
        <p:spPr>
          <a:xfrm>
            <a:off x="623620" y="3363406"/>
            <a:ext cx="108007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根据等量关系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甲队完成的工作总量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乙队完成的工作总量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可列出方程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 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BD86F5-97A2-4DCA-CBB6-78AF0567C17E}"/>
                  </a:ext>
                </a:extLst>
              </p:cNvPr>
              <p:cNvSpPr txBox="1"/>
              <p:nvPr/>
            </p:nvSpPr>
            <p:spPr>
              <a:xfrm>
                <a:off x="4367880" y="4000732"/>
                <a:ext cx="2404717" cy="803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5BD86F5-97A2-4DCA-CBB6-78AF0567C1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880" y="4000732"/>
                <a:ext cx="2404717" cy="803682"/>
              </a:xfrm>
              <a:prstGeom prst="rect">
                <a:avLst/>
              </a:prstGeom>
              <a:blipFill>
                <a:blip r:embed="rId7"/>
                <a:stretch>
                  <a:fillRect b="-9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581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2067C-817E-8796-6477-486F8C261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6B4C1AD-44F8-6399-7C6B-B9EFC5C753CA}"/>
              </a:ext>
            </a:extLst>
          </p:cNvPr>
          <p:cNvSpPr txBox="1"/>
          <p:nvPr/>
        </p:nvSpPr>
        <p:spPr>
          <a:xfrm>
            <a:off x="407605" y="1268850"/>
            <a:ext cx="1137679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根据等量关系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甲队单独完成的工作总量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两队合作完成的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工作总量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则合作的工作效率是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</a:t>
            </a:r>
            <a:r>
              <a:rPr lang="zh-CN" altLang="zh-CN" sz="32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根据等量关系可列</a:t>
            </a:r>
            <a:endParaRPr lang="en-US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出方程</a:t>
            </a:r>
            <a:r>
              <a:rPr lang="en-US" altLang="zh-CN" sz="32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                               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27B591-997E-AC41-5C1A-D8D30DDD3028}"/>
                  </a:ext>
                </a:extLst>
              </p:cNvPr>
              <p:cNvSpPr txBox="1"/>
              <p:nvPr/>
            </p:nvSpPr>
            <p:spPr>
              <a:xfrm>
                <a:off x="7176075" y="1844890"/>
                <a:ext cx="1016063" cy="803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2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27B591-997E-AC41-5C1A-D8D30DDD3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075" y="1844890"/>
                <a:ext cx="1016063" cy="803682"/>
              </a:xfrm>
              <a:prstGeom prst="rect">
                <a:avLst/>
              </a:prstGeom>
              <a:blipFill>
                <a:blip r:embed="rId3"/>
                <a:stretch>
                  <a:fillRect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2675A6-FA2B-39E9-1B7B-BFBE8466E734}"/>
                  </a:ext>
                </a:extLst>
              </p:cNvPr>
              <p:cNvSpPr txBox="1"/>
              <p:nvPr/>
            </p:nvSpPr>
            <p:spPr>
              <a:xfrm>
                <a:off x="2135725" y="2852960"/>
                <a:ext cx="3528245" cy="829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kumimoji="0" lang="en-US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kumimoji="0" lang="en-US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kumimoji="0" lang="en-US" altLang="zh-CN" sz="3200" b="1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kumimoji="0" lang="zh-CN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kumimoji="0" lang="en-US" altLang="zh-CN" sz="3200" b="1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200" b="1" i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200" b="1" i="0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2675A6-FA2B-39E9-1B7B-BFBE8466E7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725" y="2852960"/>
                <a:ext cx="3528245" cy="829330"/>
              </a:xfrm>
              <a:prstGeom prst="rect">
                <a:avLst/>
              </a:prstGeom>
              <a:blipFill>
                <a:blip r:embed="rId4"/>
                <a:stretch>
                  <a:fillRect r="-3109" b="-8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051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C6AC4-32C7-BBB8-B855-3D6BCF29B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1465BFA-1431-B94D-882A-E3EB35E253FC}"/>
              </a:ext>
            </a:extLst>
          </p:cNvPr>
          <p:cNvSpPr txBox="1"/>
          <p:nvPr/>
        </p:nvSpPr>
        <p:spPr>
          <a:xfrm>
            <a:off x="623620" y="764815"/>
            <a:ext cx="10944760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行程问题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根据题意填空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某次列车平均提速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km/h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用相同的时间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列车提速前行驶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提速后比提速前多行驶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km,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提速前列车的平均速度为多少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这里的字母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表示已知数据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610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D7E6-CB75-3D35-0BDF-1EE36CB77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449529-081D-5AB0-4A8B-31D208215227}"/>
              </a:ext>
            </a:extLst>
          </p:cNvPr>
          <p:cNvSpPr txBox="1"/>
          <p:nvPr/>
        </p:nvSpPr>
        <p:spPr>
          <a:xfrm>
            <a:off x="767630" y="476795"/>
            <a:ext cx="1044072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设提速前列车的平均速度为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km/h,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那么提速前列车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行驶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所用时间为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提速后列车的平均速度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km/h,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提速后列车运行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+50)km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所用时间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根据行驶时间的等量关系可以列出方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7BCA7E-6287-21BB-21A8-84272D891A23}"/>
                  </a:ext>
                </a:extLst>
              </p:cNvPr>
              <p:cNvSpPr txBox="1"/>
              <p:nvPr/>
            </p:nvSpPr>
            <p:spPr>
              <a:xfrm>
                <a:off x="5375950" y="1302892"/>
                <a:ext cx="460582" cy="8311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7BCA7E-6287-21BB-21A8-84272D891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50" y="1302892"/>
                <a:ext cx="460582" cy="831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3DB3E03-EF9C-DA37-BB13-78BBBCD8C846}"/>
              </a:ext>
            </a:extLst>
          </p:cNvPr>
          <p:cNvSpPr txBox="1"/>
          <p:nvPr/>
        </p:nvSpPr>
        <p:spPr>
          <a:xfrm>
            <a:off x="1415675" y="2524399"/>
            <a:ext cx="15406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strike="noStrike" kern="1200" cap="none" spc="0" normalizeH="0" baseline="0" noProof="0" dirty="0" err="1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x+v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60B2B1-FE13-C414-703D-3D2B40B1B38D}"/>
                  </a:ext>
                </a:extLst>
              </p:cNvPr>
              <p:cNvSpPr txBox="1"/>
              <p:nvPr/>
            </p:nvSpPr>
            <p:spPr>
              <a:xfrm>
                <a:off x="988830" y="3343099"/>
                <a:ext cx="2188702" cy="917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𝒔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𝟓𝟎</m:t>
                          </m:r>
                        </m:num>
                        <m:den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𝒗</m:t>
                          </m:r>
                        </m:den>
                      </m:f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60B2B1-FE13-C414-703D-3D2B40B1B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30" y="3343099"/>
                <a:ext cx="2188702" cy="9177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E812408-3F12-2A82-4146-F84DA2EA10DF}"/>
                  </a:ext>
                </a:extLst>
              </p:cNvPr>
              <p:cNvSpPr txBox="1"/>
              <p:nvPr/>
            </p:nvSpPr>
            <p:spPr>
              <a:xfrm>
                <a:off x="1631690" y="4437070"/>
                <a:ext cx="1900682" cy="9010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E812408-3F12-2A82-4146-F84DA2EA10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690" y="4437070"/>
                <a:ext cx="1900682" cy="901016"/>
              </a:xfrm>
              <a:prstGeom prst="rect">
                <a:avLst/>
              </a:prstGeom>
              <a:blipFill>
                <a:blip r:embed="rId5"/>
                <a:stretch>
                  <a:fillRect b="-10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92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D5E62-AB40-8AB1-7613-E16013156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3B0157-2361-22AE-3B59-A83B35226855}"/>
              </a:ext>
            </a:extLst>
          </p:cNvPr>
          <p:cNvSpPr txBox="1"/>
          <p:nvPr/>
        </p:nvSpPr>
        <p:spPr>
          <a:xfrm>
            <a:off x="551615" y="332785"/>
            <a:ext cx="11088770" cy="5804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销售问题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基本关系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总价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单价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数量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根据题意填空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某商店准备购进甲、乙两种商品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甲种商品每件的进价比乙种商品每件的进价多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元购进甲种商品和用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1 200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元购进乙种商品的数量相同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求甲、乙两种商品每件的进价各是多少元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7678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391</TotalTime>
  <Words>2446</Words>
  <Application>Microsoft Office PowerPoint</Application>
  <PresentationFormat>宽屏</PresentationFormat>
  <Paragraphs>166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342</cp:revision>
  <dcterms:created xsi:type="dcterms:W3CDTF">2016-07-05T04:43:00Z</dcterms:created>
  <dcterms:modified xsi:type="dcterms:W3CDTF">2024-11-17T12:45:07Z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