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2826" r:id="rId3"/>
    <p:sldId id="2827" r:id="rId4"/>
    <p:sldId id="2828" r:id="rId5"/>
    <p:sldId id="2829" r:id="rId6"/>
    <p:sldId id="2830" r:id="rId7"/>
    <p:sldId id="2831" r:id="rId8"/>
    <p:sldId id="2832" r:id="rId9"/>
    <p:sldId id="2833" r:id="rId10"/>
    <p:sldId id="2834" r:id="rId11"/>
    <p:sldId id="2835" r:id="rId12"/>
    <p:sldId id="2836" r:id="rId13"/>
    <p:sldId id="2837" r:id="rId14"/>
    <p:sldId id="2838" r:id="rId15"/>
    <p:sldId id="2839" r:id="rId16"/>
    <p:sldId id="2840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BAE16-F2E2-9970-2C6C-A3BDDF0D4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90A1E3B-FBA7-812E-2F99-D93CFCD988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BA59D9A-D0F7-A8A9-41F4-0107F4F81C8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046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89118-3702-7C7C-BC7C-206C83BBC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EAB36C6-AFA1-4FE1-5A13-4657C13D00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89C00D6-6B53-5258-DC8A-245F36B7D04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935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963B5-9442-0EEB-A804-D38A7549F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AAFAEA0-2692-4314-FA97-59299FDA96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51C845E-3FBA-FC16-3712-81EDA3A4A30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048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B49E9-7D7B-9763-8D22-070CD0096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F81F22-4AC4-2CFE-D4AD-A703897DA4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E1E896B-7EC3-3095-CF9C-9228FDA273D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4134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E052F-DF94-86EB-69B2-1A1B20D7B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6B2B468-9B91-5E26-B4E8-F0B9B2D060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3F1FAE8-9CAD-A221-3281-0EB8ED259EA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903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C77D2-3776-44AA-14EF-755023A24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5DB032-16DF-E8FA-C335-1DFEDFCDE4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22DD5C7-0190-AC65-1825-0AB9F48526E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0557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D5DBA-BAD7-4545-CF9B-08ED9BB97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61B4C90-4BD0-3006-0C2A-B562759708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41FBBCF-BE87-44B2-9809-E03EA816C14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340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78C73-4E7A-C229-194C-8813F91EA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6592C5A-5142-0B69-8D4E-F7EB8CCB7D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F1CC28E-5BA2-F04B-511E-01996082FD0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436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75972-F547-675C-0A5A-98699DEA4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14594D1-B11E-C7A7-7BF0-E1C568D6DB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DA621DD-CA08-CC49-D283-59929EDC7D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833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E892B-9A0E-444F-BD21-EFAD9567B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EA9A8A0-3BA1-64E3-24E4-E202DBDAE5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73221C4-49DA-F827-2A1E-DB984CC8C51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611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FDE4A-EB4B-181F-45ED-ADEB364CC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641E661-F34D-1E92-8AB9-BA7569B221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2AF1434-6C1C-B25E-44AA-572D7C2D92C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884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9B7CD-5055-9C54-044C-7863DA469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299D74A-794E-E7CB-004D-7A8E8B9665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A663B66-32B8-8C1F-8DF9-0E3E20F0C58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59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95D8D-9873-B80E-4221-410595496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70C11A0-60A6-9BC9-9010-014695D5B3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1C03A6-359F-C640-E01A-40DD71CA139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585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A52AFD-8E55-04C6-ECD7-A958C5DD4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6B6C025-EFDD-0C6E-6866-67726CB60A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FB62F48-14FE-65DD-4249-55B6DA53D72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621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15A89-7DCF-E8BA-656A-80C0075C5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D8CEDAB-423B-8513-9441-B7660E9A9E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4925FB9-E5E3-E971-E2F9-DA0F4C39593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132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1552808-DFC2-5529-B054-9BD27F1F36D4}"/>
              </a:ext>
            </a:extLst>
          </p:cNvPr>
          <p:cNvSpPr txBox="1"/>
          <p:nvPr/>
        </p:nvSpPr>
        <p:spPr>
          <a:xfrm>
            <a:off x="1487680" y="1628875"/>
            <a:ext cx="950466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en-US" altLang="zh-CN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变量与函数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变量与函数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59EE4-41BA-80B5-2CED-BA2956207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4B32523-2E4D-3BBE-A9A5-51D1CF3D768F}"/>
              </a:ext>
            </a:extLst>
          </p:cNvPr>
          <p:cNvSpPr txBox="1"/>
          <p:nvPr/>
        </p:nvSpPr>
        <p:spPr>
          <a:xfrm>
            <a:off x="551615" y="1196845"/>
            <a:ext cx="1108877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某公司销售部门发现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该公司的销售收入随销售量的变化而变化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是自变量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是因变量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930124-A815-7A3B-2EC8-EE27BC25677A}"/>
              </a:ext>
            </a:extLst>
          </p:cNvPr>
          <p:cNvSpPr txBox="1"/>
          <p:nvPr/>
        </p:nvSpPr>
        <p:spPr>
          <a:xfrm>
            <a:off x="3935850" y="2204913"/>
            <a:ext cx="16846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销售量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65B9FB-E368-0230-E2C5-B095CFF7BB02}"/>
              </a:ext>
            </a:extLst>
          </p:cNvPr>
          <p:cNvSpPr txBox="1"/>
          <p:nvPr/>
        </p:nvSpPr>
        <p:spPr>
          <a:xfrm>
            <a:off x="8040135" y="2204914"/>
            <a:ext cx="2332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销售收入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197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F2E56-59CC-73DB-4011-88AA4B6A5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7.jpeg">
            <a:extLst>
              <a:ext uri="{FF2B5EF4-FFF2-40B4-BE49-F238E27FC236}">
                <a16:creationId xmlns:a16="http://schemas.microsoft.com/office/drawing/2014/main" id="{F0F41E91-A981-BE0F-8D92-CDC441529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23011E9-D74C-9CFB-5F32-364C1C75ED1A}"/>
              </a:ext>
            </a:extLst>
          </p:cNvPr>
          <p:cNvSpPr txBox="1"/>
          <p:nvPr/>
        </p:nvSpPr>
        <p:spPr>
          <a:xfrm>
            <a:off x="2063720" y="41380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列函数关系式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28.jpeg">
            <a:extLst>
              <a:ext uri="{FF2B5EF4-FFF2-40B4-BE49-F238E27FC236}">
                <a16:creationId xmlns:a16="http://schemas.microsoft.com/office/drawing/2014/main" id="{4197A18E-C2AF-2ADE-6568-963E7E23B9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196845"/>
            <a:ext cx="665960" cy="36954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13E544B-3754-44E2-D0E7-7BF48EC3FE01}"/>
              </a:ext>
            </a:extLst>
          </p:cNvPr>
          <p:cNvSpPr txBox="1"/>
          <p:nvPr/>
        </p:nvSpPr>
        <p:spPr>
          <a:xfrm>
            <a:off x="551615" y="1107056"/>
            <a:ext cx="1064237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写出下列函数关系式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并指出哪个量是自变量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哪个量是自变量的函数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长方形的长为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改变长方形的宽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长方形的面积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随之改变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BC44BF-BCAC-848C-042C-80FC20A22EF4}"/>
              </a:ext>
            </a:extLst>
          </p:cNvPr>
          <p:cNvSpPr txBox="1"/>
          <p:nvPr/>
        </p:nvSpPr>
        <p:spPr>
          <a:xfrm>
            <a:off x="551615" y="3573010"/>
            <a:ext cx="58324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0),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自变量是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13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45814-9AB3-38A4-2A09-9DFA38320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405C2F-1027-DAE1-779A-5098CACA067F}"/>
              </a:ext>
            </a:extLst>
          </p:cNvPr>
          <p:cNvSpPr txBox="1"/>
          <p:nvPr/>
        </p:nvSpPr>
        <p:spPr>
          <a:xfrm>
            <a:off x="695625" y="448873"/>
            <a:ext cx="102247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一辆汽车以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km/h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的速度行驶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行驶的路程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随行驶的时间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的变化而变化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CEA7CD-2A39-51D2-50B1-2776C9CF4BC8}"/>
              </a:ext>
            </a:extLst>
          </p:cNvPr>
          <p:cNvSpPr txBox="1"/>
          <p:nvPr/>
        </p:nvSpPr>
        <p:spPr>
          <a:xfrm>
            <a:off x="793790" y="1630615"/>
            <a:ext cx="532837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≥0),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自变量是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D8793A-989C-C26D-D082-7D900640E6A1}"/>
              </a:ext>
            </a:extLst>
          </p:cNvPr>
          <p:cNvSpPr txBox="1"/>
          <p:nvPr/>
        </p:nvSpPr>
        <p:spPr>
          <a:xfrm>
            <a:off x="705005" y="2865194"/>
            <a:ext cx="1029671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一个蓄水池储水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m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用每分钟抽水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的水泵抽水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蓄水池的余水量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随抽水时间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(min)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的变化而变化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042E88-B9DD-4621-6EAF-955531E28F3C}"/>
              </a:ext>
            </a:extLst>
          </p:cNvPr>
          <p:cNvSpPr txBox="1"/>
          <p:nvPr/>
        </p:nvSpPr>
        <p:spPr>
          <a:xfrm>
            <a:off x="840968" y="4700965"/>
            <a:ext cx="71271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(0≤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≤200),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自变量是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55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35FCC-ECA4-111D-2CFD-46E6D0B6F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9.jpeg">
            <a:extLst>
              <a:ext uri="{FF2B5EF4-FFF2-40B4-BE49-F238E27FC236}">
                <a16:creationId xmlns:a16="http://schemas.microsoft.com/office/drawing/2014/main" id="{46BFB7D8-4908-6F7E-8FC6-679AF0DC9C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15" y="507382"/>
            <a:ext cx="1601910" cy="457689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72FBAC43-A6D1-B05E-F69C-41953E591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005" y="1001039"/>
            <a:ext cx="1130478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在△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移动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不与点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重合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CQ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ACQ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30.jpeg">
            <a:extLst>
              <a:ext uri="{FF2B5EF4-FFF2-40B4-BE49-F238E27FC236}">
                <a16:creationId xmlns:a16="http://schemas.microsoft.com/office/drawing/2014/main" id="{C1F12FF0-60C1-C030-C71B-289F194DA1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067" y="3047795"/>
            <a:ext cx="3416656" cy="278468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8318E2B-BE2C-7933-CF82-56812DF6F7C5}"/>
              </a:ext>
            </a:extLst>
          </p:cNvPr>
          <p:cNvSpPr txBox="1"/>
          <p:nvPr/>
        </p:nvSpPr>
        <p:spPr>
          <a:xfrm>
            <a:off x="537260" y="2948474"/>
            <a:ext cx="462267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=80-5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(0&lt;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&lt;16)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(0&lt;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&lt;16)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(0&lt;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&lt;16)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+80(0&lt;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&lt;16)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07A255-664F-0116-559F-6A61327C448D}"/>
              </a:ext>
            </a:extLst>
          </p:cNvPr>
          <p:cNvSpPr txBox="1"/>
          <p:nvPr/>
        </p:nvSpPr>
        <p:spPr>
          <a:xfrm>
            <a:off x="10632315" y="2165187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303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3F157-2E1B-FDEA-334E-068B10B2B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763DEDD-E617-9BFF-E9E4-2D469736F37F}"/>
              </a:ext>
            </a:extLst>
          </p:cNvPr>
          <p:cNvSpPr txBox="1"/>
          <p:nvPr/>
        </p:nvSpPr>
        <p:spPr>
          <a:xfrm>
            <a:off x="623620" y="404790"/>
            <a:ext cx="10800749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写出下列函数关系式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并指出哪个量是自变量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哪个量是自变量的函数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某食堂存煤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25 000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可使用的天数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随平均每天用煤量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的变化而变化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B6EB27-B490-D86F-D8CC-DB55AEA8C2CB}"/>
                  </a:ext>
                </a:extLst>
              </p:cNvPr>
              <p:cNvSpPr txBox="1"/>
              <p:nvPr/>
            </p:nvSpPr>
            <p:spPr>
              <a:xfrm>
                <a:off x="695625" y="3734113"/>
                <a:ext cx="6840475" cy="20309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关系式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𝟐𝟓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m&gt;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自变量是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CB6EB27-B490-D86F-D8CC-DB55AEA8C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734113"/>
                <a:ext cx="6840475" cy="2030941"/>
              </a:xfrm>
              <a:prstGeom prst="rect">
                <a:avLst/>
              </a:prstGeom>
              <a:blipFill>
                <a:blip r:embed="rId3"/>
                <a:stretch>
                  <a:fillRect l="-2674" b="-10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988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97F84-072C-0EAC-0EA8-0DC1DE08B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0E512A6-E886-3D9B-686A-EF2C618707BD}"/>
              </a:ext>
            </a:extLst>
          </p:cNvPr>
          <p:cNvSpPr txBox="1"/>
          <p:nvPr/>
        </p:nvSpPr>
        <p:spPr>
          <a:xfrm>
            <a:off x="623620" y="764815"/>
            <a:ext cx="1044072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汽车由南京驶往相距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 km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的上海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它的平均速度为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km/h,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汽车距上海的路程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随行驶时间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的变化而变化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57F041-DD42-FE5D-7DCB-33D1F78E3CEB}"/>
              </a:ext>
            </a:extLst>
          </p:cNvPr>
          <p:cNvSpPr txBox="1"/>
          <p:nvPr/>
        </p:nvSpPr>
        <p:spPr>
          <a:xfrm>
            <a:off x="602400" y="3244981"/>
            <a:ext cx="6105524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(0≤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≤3),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自变量是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3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7027E-8FEC-B367-43FB-C3D3E7632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F83E9D-D955-8CF8-612B-9BF6DEA33011}"/>
              </a:ext>
            </a:extLst>
          </p:cNvPr>
          <p:cNvSpPr txBox="1"/>
          <p:nvPr/>
        </p:nvSpPr>
        <p:spPr>
          <a:xfrm>
            <a:off x="623620" y="476795"/>
            <a:ext cx="106916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某人购进一批苹果到集贸市场零售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已知售价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与卖出苹果数量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的关系如下表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其中售价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随卖出数量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的变化而变化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8AE9215-C98A-7C90-B88B-FAEB8F82F0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345129"/>
              </p:ext>
            </p:extLst>
          </p:nvPr>
        </p:nvGraphicFramePr>
        <p:xfrm>
          <a:off x="802568" y="2420930"/>
          <a:ext cx="10512732" cy="1155700"/>
        </p:xfrm>
        <a:graphic>
          <a:graphicData uri="http://schemas.openxmlformats.org/drawingml/2006/table">
            <a:tbl>
              <a:tblPr firstRow="1" firstCol="1" bandRow="1"/>
              <a:tblGrid>
                <a:gridCol w="2562157">
                  <a:extLst>
                    <a:ext uri="{9D8B030D-6E8A-4147-A177-3AD203B41FA5}">
                      <a16:colId xmlns:a16="http://schemas.microsoft.com/office/drawing/2014/main" val="1302870293"/>
                    </a:ext>
                  </a:extLst>
                </a:gridCol>
                <a:gridCol w="1379624">
                  <a:extLst>
                    <a:ext uri="{9D8B030D-6E8A-4147-A177-3AD203B41FA5}">
                      <a16:colId xmlns:a16="http://schemas.microsoft.com/office/drawing/2014/main" val="1311776472"/>
                    </a:ext>
                  </a:extLst>
                </a:gridCol>
                <a:gridCol w="1379624">
                  <a:extLst>
                    <a:ext uri="{9D8B030D-6E8A-4147-A177-3AD203B41FA5}">
                      <a16:colId xmlns:a16="http://schemas.microsoft.com/office/drawing/2014/main" val="2684525835"/>
                    </a:ext>
                  </a:extLst>
                </a:gridCol>
                <a:gridCol w="1379624">
                  <a:extLst>
                    <a:ext uri="{9D8B030D-6E8A-4147-A177-3AD203B41FA5}">
                      <a16:colId xmlns:a16="http://schemas.microsoft.com/office/drawing/2014/main" val="3345693754"/>
                    </a:ext>
                  </a:extLst>
                </a:gridCol>
                <a:gridCol w="1379624">
                  <a:extLst>
                    <a:ext uri="{9D8B030D-6E8A-4147-A177-3AD203B41FA5}">
                      <a16:colId xmlns:a16="http://schemas.microsoft.com/office/drawing/2014/main" val="1821954071"/>
                    </a:ext>
                  </a:extLst>
                </a:gridCol>
                <a:gridCol w="2432079">
                  <a:extLst>
                    <a:ext uri="{9D8B030D-6E8A-4147-A177-3AD203B41FA5}">
                      <a16:colId xmlns:a16="http://schemas.microsoft.com/office/drawing/2014/main" val="3100336055"/>
                    </a:ext>
                  </a:extLst>
                </a:gridCol>
              </a:tblGrid>
              <a:tr h="19875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千克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1717148"/>
                  </a:ext>
                </a:extLst>
              </a:tr>
              <a:tr h="198755"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售价</a:t>
                      </a:r>
                      <a:r>
                        <a:rPr lang="en-US" sz="36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2+0</a:t>
                      </a:r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4+0</a:t>
                      </a:r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6+0</a:t>
                      </a:r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8+0</a:t>
                      </a:r>
                      <a:r>
                        <a:rPr lang="en-US" sz="36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6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57872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CCE276C4-A19C-7CB4-8B5D-B804B688D91C}"/>
              </a:ext>
            </a:extLst>
          </p:cNvPr>
          <p:cNvSpPr txBox="1"/>
          <p:nvPr/>
        </p:nvSpPr>
        <p:spPr>
          <a:xfrm>
            <a:off x="695625" y="3861030"/>
            <a:ext cx="64804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≥0),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32240"/>
              </a:spcAft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自变量是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2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2A80F-63ED-CC02-F6F8-9124E1F04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0.jpeg">
            <a:extLst>
              <a:ext uri="{FF2B5EF4-FFF2-40B4-BE49-F238E27FC236}">
                <a16:creationId xmlns:a16="http://schemas.microsoft.com/office/drawing/2014/main" id="{279FB9BE-4177-21CC-2AD8-DF4730090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597993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F912C27-7E7E-AF71-D622-FA92C98A458B}"/>
              </a:ext>
            </a:extLst>
          </p:cNvPr>
          <p:cNvSpPr txBox="1"/>
          <p:nvPr/>
        </p:nvSpPr>
        <p:spPr>
          <a:xfrm>
            <a:off x="664190" y="1124840"/>
            <a:ext cx="10368720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常量与变量</a:t>
            </a: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在某一变化过程中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可以取不同数值的量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叫做变量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在研究变量的变化规律时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还有一种量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它的取值始终保持不变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我们称之为常量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458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073EB-0220-B042-FE1A-C17C5902C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BEE7CB-9468-C3D7-360B-C3AEB4AECF4C}"/>
              </a:ext>
            </a:extLst>
          </p:cNvPr>
          <p:cNvSpPr txBox="1"/>
          <p:nvPr/>
        </p:nvSpPr>
        <p:spPr>
          <a:xfrm>
            <a:off x="551615" y="908825"/>
            <a:ext cx="11088770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函数的概念</a:t>
            </a: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如果在一个变化过程中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有两个变量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的每一个值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都有唯一的值与之对应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我们就说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此时也称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27DB93-E93C-1EAE-8490-FFFC5C4F510F}"/>
              </a:ext>
            </a:extLst>
          </p:cNvPr>
          <p:cNvSpPr txBox="1"/>
          <p:nvPr/>
        </p:nvSpPr>
        <p:spPr>
          <a:xfrm>
            <a:off x="1271665" y="3498395"/>
            <a:ext cx="16846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自变量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35682B-3BD1-E423-09E9-EB15D2C83DC8}"/>
              </a:ext>
            </a:extLst>
          </p:cNvPr>
          <p:cNvSpPr txBox="1"/>
          <p:nvPr/>
        </p:nvSpPr>
        <p:spPr>
          <a:xfrm>
            <a:off x="4125337" y="3535360"/>
            <a:ext cx="18986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因变量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B06B59E-AE13-8022-7D8C-BF8B9978130B}"/>
              </a:ext>
            </a:extLst>
          </p:cNvPr>
          <p:cNvSpPr txBox="1"/>
          <p:nvPr/>
        </p:nvSpPr>
        <p:spPr>
          <a:xfrm>
            <a:off x="8299602" y="3498394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08AD43-1F60-4886-39C8-9A0F95A4D70F}"/>
              </a:ext>
            </a:extLst>
          </p:cNvPr>
          <p:cNvSpPr txBox="1"/>
          <p:nvPr/>
        </p:nvSpPr>
        <p:spPr>
          <a:xfrm>
            <a:off x="9840260" y="3535360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034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28EDF-AFB7-0D09-3380-98FBE4B9C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62D865-74E9-34C5-538F-7895E61A2141}"/>
              </a:ext>
            </a:extLst>
          </p:cNvPr>
          <p:cNvSpPr txBox="1"/>
          <p:nvPr/>
        </p:nvSpPr>
        <p:spPr>
          <a:xfrm>
            <a:off x="551615" y="260780"/>
            <a:ext cx="10656740" cy="5804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函数的表示方法</a:t>
            </a: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关系式法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用数学关系式表示函数的方法叫做关系式法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列表法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通过列表给出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的对应值来表示函数的方法叫做列表法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图象法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用图象反映两个变量之间的关系的方法叫做图象法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706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8DCFAA-77BD-16AB-A88C-060B9F9D1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1.jpeg">
            <a:extLst>
              <a:ext uri="{FF2B5EF4-FFF2-40B4-BE49-F238E27FC236}">
                <a16:creationId xmlns:a16="http://schemas.microsoft.com/office/drawing/2014/main" id="{14859908-CFF9-15BE-5BF0-50223D2CF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912480" cy="561506"/>
          </a:xfrm>
          <a:prstGeom prst="rect">
            <a:avLst/>
          </a:prstGeom>
        </p:spPr>
      </p:pic>
      <p:pic>
        <p:nvPicPr>
          <p:cNvPr id="3" name="image122.jpeg">
            <a:extLst>
              <a:ext uri="{FF2B5EF4-FFF2-40B4-BE49-F238E27FC236}">
                <a16:creationId xmlns:a16="http://schemas.microsoft.com/office/drawing/2014/main" id="{86BE82CC-AFC2-9F36-DF22-9746E3A385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875" y="1268850"/>
            <a:ext cx="6709936" cy="4679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D4AE407-A08F-5CBB-4499-2D422E96ADD6}"/>
              </a:ext>
            </a:extLst>
          </p:cNvPr>
          <p:cNvSpPr txBox="1"/>
          <p:nvPr/>
        </p:nvSpPr>
        <p:spPr>
          <a:xfrm>
            <a:off x="2135725" y="1086017"/>
            <a:ext cx="48814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常量、变量、函数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23.jpeg">
            <a:extLst>
              <a:ext uri="{FF2B5EF4-FFF2-40B4-BE49-F238E27FC236}">
                <a16:creationId xmlns:a16="http://schemas.microsoft.com/office/drawing/2014/main" id="{CC32A9A0-E073-63F8-9F93-33A13A19B0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340" y="1895369"/>
            <a:ext cx="665960" cy="36954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3D7AC0F-ABB3-120C-A239-4B5EC68F70E3}"/>
              </a:ext>
            </a:extLst>
          </p:cNvPr>
          <p:cNvSpPr txBox="1"/>
          <p:nvPr/>
        </p:nvSpPr>
        <p:spPr>
          <a:xfrm>
            <a:off x="623620" y="2423456"/>
            <a:ext cx="1094476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给定了火车的速度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=120 km/h,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要研究火车运行的路程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在这个问题中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常量是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变量是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AA84091-5404-9FD6-935F-815FA3E7A42F}"/>
              </a:ext>
            </a:extLst>
          </p:cNvPr>
          <p:cNvSpPr txBox="1"/>
          <p:nvPr/>
        </p:nvSpPr>
        <p:spPr>
          <a:xfrm>
            <a:off x="10200285" y="3429000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E585001-1780-8E28-2442-B9D32A4A5B4C}"/>
              </a:ext>
            </a:extLst>
          </p:cNvPr>
          <p:cNvSpPr txBox="1"/>
          <p:nvPr/>
        </p:nvSpPr>
        <p:spPr>
          <a:xfrm>
            <a:off x="2207730" y="4257291"/>
            <a:ext cx="10080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837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383D2-1669-D531-59E3-74BAB0663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DC39303-037D-12F8-78C5-025F04FE45DE}"/>
              </a:ext>
            </a:extLst>
          </p:cNvPr>
          <p:cNvSpPr txBox="1"/>
          <p:nvPr/>
        </p:nvSpPr>
        <p:spPr>
          <a:xfrm>
            <a:off x="623620" y="404790"/>
            <a:ext cx="1036872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若给定路程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=500 km,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要研究火车运行的速度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在这个问题中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常量是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变量是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FE85C2-1ED9-6A7F-CD53-9ABF5EFFC809}"/>
              </a:ext>
            </a:extLst>
          </p:cNvPr>
          <p:cNvSpPr txBox="1"/>
          <p:nvPr/>
        </p:nvSpPr>
        <p:spPr>
          <a:xfrm>
            <a:off x="695625" y="2901157"/>
            <a:ext cx="993669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圆面积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与半径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之间的关系式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=π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36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中自变量是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因变量是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常量是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EBA65C-A74D-2B08-7025-4541B4D534F0}"/>
              </a:ext>
            </a:extLst>
          </p:cNvPr>
          <p:cNvSpPr txBox="1"/>
          <p:nvPr/>
        </p:nvSpPr>
        <p:spPr>
          <a:xfrm>
            <a:off x="8976200" y="1412860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E77735-1D23-7CBE-BBB8-A4C4829EBE76}"/>
              </a:ext>
            </a:extLst>
          </p:cNvPr>
          <p:cNvSpPr txBox="1"/>
          <p:nvPr/>
        </p:nvSpPr>
        <p:spPr>
          <a:xfrm>
            <a:off x="1271665" y="2238625"/>
            <a:ext cx="10800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91573C9-90CD-5027-E159-F4F09D7F9885}"/>
              </a:ext>
            </a:extLst>
          </p:cNvPr>
          <p:cNvSpPr txBox="1"/>
          <p:nvPr/>
        </p:nvSpPr>
        <p:spPr>
          <a:xfrm>
            <a:off x="1559685" y="3903995"/>
            <a:ext cx="576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C3F2092-E274-9EBE-87A0-BCC980041672}"/>
              </a:ext>
            </a:extLst>
          </p:cNvPr>
          <p:cNvSpPr txBox="1"/>
          <p:nvPr/>
        </p:nvSpPr>
        <p:spPr>
          <a:xfrm>
            <a:off x="4655900" y="3903995"/>
            <a:ext cx="576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6F79A1D-3CE4-C75C-C788-B085250FFFD9}"/>
              </a:ext>
            </a:extLst>
          </p:cNvPr>
          <p:cNvSpPr txBox="1"/>
          <p:nvPr/>
        </p:nvSpPr>
        <p:spPr>
          <a:xfrm>
            <a:off x="7464095" y="3903995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π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51E8B9-9BA8-36D8-77D2-B0EA32332A52}"/>
              </a:ext>
            </a:extLst>
          </p:cNvPr>
          <p:cNvSpPr txBox="1"/>
          <p:nvPr/>
        </p:nvSpPr>
        <p:spPr>
          <a:xfrm>
            <a:off x="716800" y="4718791"/>
            <a:ext cx="103687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常量指的是在某一变化过程中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取值始终保持不变的量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可以取不同数值的量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叫做变量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26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1BD37-A12E-8D4F-7CC6-C02057AF4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4.jpeg">
            <a:extLst>
              <a:ext uri="{FF2B5EF4-FFF2-40B4-BE49-F238E27FC236}">
                <a16:creationId xmlns:a16="http://schemas.microsoft.com/office/drawing/2014/main" id="{0C8A6D82-130A-7554-3E8A-130BCEBCE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380" y="620805"/>
            <a:ext cx="665960" cy="369543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FB044B8C-91A9-3DAF-2288-1D6DC8AC5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7615" y="476795"/>
            <a:ext cx="97947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下列关于变量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的函数的是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image125.jpeg">
            <a:extLst>
              <a:ext uri="{FF2B5EF4-FFF2-40B4-BE49-F238E27FC236}">
                <a16:creationId xmlns:a16="http://schemas.microsoft.com/office/drawing/2014/main" id="{9BD12A1C-CABE-1B64-E66D-5BEAE6676F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95" y="1268849"/>
            <a:ext cx="5110739" cy="439230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0E00E34-4C5A-F424-0E04-2909FDB1EF00}"/>
              </a:ext>
            </a:extLst>
          </p:cNvPr>
          <p:cNvSpPr txBox="1"/>
          <p:nvPr/>
        </p:nvSpPr>
        <p:spPr>
          <a:xfrm>
            <a:off x="2623868" y="1076959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806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FE93E-CA57-C954-BE7B-04568DED0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6.jpeg">
            <a:extLst>
              <a:ext uri="{FF2B5EF4-FFF2-40B4-BE49-F238E27FC236}">
                <a16:creationId xmlns:a16="http://schemas.microsoft.com/office/drawing/2014/main" id="{969875DF-D3BA-5FB5-B344-221D6B5CE1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490072"/>
            <a:ext cx="1637913" cy="467975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6853A3AE-378C-B68D-FA89-6B669D1AC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625" y="937617"/>
            <a:ext cx="11164425" cy="4973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山东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在圆周长公式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=2π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表示半径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表示周长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常量与变量分别是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常量是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变量是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π,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常量是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变量是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常量是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2,π,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变量是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常量是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2,π,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变量是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3CE6CE-B8D7-AAD9-F505-02F36DFADC1D}"/>
              </a:ext>
            </a:extLst>
          </p:cNvPr>
          <p:cNvSpPr txBox="1"/>
          <p:nvPr/>
        </p:nvSpPr>
        <p:spPr>
          <a:xfrm>
            <a:off x="7104070" y="1988900"/>
            <a:ext cx="8206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055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1BB10-9EB5-CF1A-373A-95E9AD930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3145B02-8B6C-3DE8-1CAB-2DD0403DD1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20" y="692810"/>
            <a:ext cx="10152705" cy="414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下列两个变量之间不存在函数关系的是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圆的面积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与半径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某地一天的温度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某班学生的身高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与这个班学生的学号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等腰三角形的底边长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与面积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72243F-DAE1-5A96-AD8B-DAE99EB9D355}"/>
              </a:ext>
            </a:extLst>
          </p:cNvPr>
          <p:cNvSpPr txBox="1"/>
          <p:nvPr/>
        </p:nvSpPr>
        <p:spPr>
          <a:xfrm>
            <a:off x="9408230" y="908825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680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473</TotalTime>
  <Words>1092</Words>
  <Application>Microsoft Office PowerPoint</Application>
  <PresentationFormat>宽屏</PresentationFormat>
  <Paragraphs>83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345</cp:revision>
  <dcterms:created xsi:type="dcterms:W3CDTF">2016-07-05T04:43:00Z</dcterms:created>
  <dcterms:modified xsi:type="dcterms:W3CDTF">2024-11-17T14:12:24Z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