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67" r:id="rId2"/>
    <p:sldId id="3672" r:id="rId3"/>
    <p:sldId id="3673" r:id="rId4"/>
    <p:sldId id="3674" r:id="rId5"/>
    <p:sldId id="3675" r:id="rId6"/>
    <p:sldId id="3676" r:id="rId7"/>
    <p:sldId id="3677" r:id="rId8"/>
    <p:sldId id="3678" r:id="rId9"/>
    <p:sldId id="3679" r:id="rId10"/>
    <p:sldId id="3680" r:id="rId11"/>
    <p:sldId id="3681" r:id="rId12"/>
    <p:sldId id="3682" r:id="rId13"/>
    <p:sldId id="3683" r:id="rId14"/>
    <p:sldId id="3684" r:id="rId15"/>
    <p:sldId id="3685" r:id="rId16"/>
    <p:sldId id="3686" r:id="rId17"/>
    <p:sldId id="3687" r:id="rId18"/>
    <p:sldId id="3688" r:id="rId19"/>
    <p:sldId id="3689" r:id="rId20"/>
    <p:sldId id="3690" r:id="rId2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38" autoAdjust="0"/>
  </p:normalViewPr>
  <p:slideViewPr>
    <p:cSldViewPr showGuides="1">
      <p:cViewPr>
        <p:scale>
          <a:sx n="100" d="100"/>
          <a:sy n="100" d="100"/>
        </p:scale>
        <p:origin x="912" y="216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580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10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0261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78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775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166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086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22" name="文本占位符 2"/>
              <p:cNvSpPr>
                <a:spLocks noGrp="1"/>
              </p:cNvSpPr>
              <p:nvPr>
                <p:ph type="body"/>
              </p:nvPr>
            </p:nvSpPr>
            <p:spPr>
              <a:ln/>
            </p:spPr>
            <p:txBody>
              <a:bodyPr wrap="square" lIns="91440" tIns="45720" rIns="91440" bIns="45720" anchor="t" anchorCtr="0"/>
              <a:lstStyle/>
              <a:p>
                <a:r>
                  <a:rPr lang="en-US" altLang="zh-CN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A.-4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1200" i="1" kern="12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lang="en-US" altLang="zh-CN" sz="1200" i="1" kern="12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	B.-2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1200" i="1" kern="12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lang="en-US" altLang="zh-CN" sz="1200" i="1" kern="120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	C.-8	D.-4</a:t>
                </a:r>
                <a:endParaRPr lang="zh-CN" altLang="zh-CN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5122" name="文本占位符 2"/>
              <p:cNvSpPr>
                <a:spLocks noGrp="1"/>
              </p:cNvSpPr>
              <p:nvPr>
                <p:ph type="body"/>
              </p:nvPr>
            </p:nvSpPr>
            <p:spPr>
              <a:ln/>
            </p:spPr>
            <p:txBody>
              <a:bodyPr wrap="square" lIns="91440" tIns="45720" rIns="91440" bIns="45720" anchor="t" anchorCtr="0"/>
              <a:lstStyle/>
              <a:p>
                <a:r>
                  <a:rPr lang="en-US" altLang="zh-CN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A.-4</a:t>
                </a:r>
                <a:r>
                  <a:rPr lang="zh-CN" altLang="zh-CN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√</a:t>
                </a:r>
                <a:r>
                  <a:rPr lang="en-US" altLang="zh-CN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5</a:t>
                </a:r>
                <a:r>
                  <a:rPr lang="en-US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	B.-2</a:t>
                </a:r>
                <a:r>
                  <a:rPr lang="zh-CN" altLang="zh-CN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√</a:t>
                </a:r>
                <a:r>
                  <a:rPr lang="en-US" altLang="zh-CN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5</a:t>
                </a:r>
                <a:r>
                  <a:rPr lang="en-US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	C.-8	D.-4</a:t>
                </a:r>
                <a:endParaRPr lang="zh-CN" altLang="zh-CN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69847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2337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087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6637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2526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　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　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8061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396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60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34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5969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17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531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tif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479610" y="1772885"/>
            <a:ext cx="1101676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反比例函数的图象和性质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886780" y="620805"/>
            <a:ext cx="2736190" cy="49248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38484" y="719716"/>
                <a:ext cx="11232781" cy="3798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·重庆巴蜀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轴的垂线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垂足分别是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射线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AMNB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84" y="719716"/>
                <a:ext cx="11232781" cy="3798284"/>
              </a:xfrm>
              <a:prstGeom prst="rect">
                <a:avLst/>
              </a:prstGeom>
              <a:blipFill>
                <a:blip r:embed="rId4"/>
                <a:stretch>
                  <a:fillRect l="-1683" r="-1683" b="-1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9257808" y="3705825"/>
            <a:ext cx="17652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635" y="4293060"/>
            <a:ext cx="3877985" cy="16547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           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B.4	</a:t>
            </a:r>
            <a:endParaRPr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.-2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.-4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8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735975" y="3532992"/>
            <a:ext cx="2673603" cy="256208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81375" y="3871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3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23620" y="548800"/>
            <a:ext cx="11078918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xOy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将一块含有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角的直角三角板如图放置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直角顶点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顶点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(0,2),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顶点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恰好落在第一象限的双曲线上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现将直角三角板沿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轴正方向平移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当顶点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恰好落在该双曲线上时停止运动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则此时点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的对应点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C‘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95625" y="3501005"/>
                <a:ext cx="5724644" cy="17506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B.(2,0)	</a:t>
                </a:r>
                <a:endParaRPr lang="en-US" altLang="zh-CN" sz="3600" b="1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.(3,0)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501005"/>
                <a:ext cx="5724644" cy="1750607"/>
              </a:xfrm>
              <a:prstGeom prst="rect">
                <a:avLst/>
              </a:prstGeom>
              <a:blipFill>
                <a:blip r:embed="rId3"/>
                <a:stretch>
                  <a:fillRect l="-3195" b="-4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04070" y="3411122"/>
            <a:ext cx="2736190" cy="26037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81214" y="27647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88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79610" y="404790"/>
                <a:ext cx="11304785" cy="29672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轴上任意一点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分别交反比例函数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en-US" altLang="zh-CN" sz="36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404790"/>
                <a:ext cx="11304785" cy="2967287"/>
              </a:xfrm>
              <a:prstGeom prst="rect">
                <a:avLst/>
              </a:prstGeom>
              <a:blipFill>
                <a:blip r:embed="rId3"/>
                <a:stretch>
                  <a:fillRect l="-1672" r="-1618" b="-3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863845" y="3372077"/>
            <a:ext cx="4392305" cy="252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140" y="2564940"/>
            <a:ext cx="1032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614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7630" y="620805"/>
                <a:ext cx="6552455" cy="53059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与坐标轴分别交于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(5,0)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且与反比例函数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的图象在第一象限内交于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求一次函数与反比例函数的表达式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620805"/>
                <a:ext cx="6552455" cy="5305940"/>
              </a:xfrm>
              <a:prstGeom prst="rect">
                <a:avLst/>
              </a:prstGeom>
              <a:blipFill>
                <a:blip r:embed="rId3"/>
                <a:stretch>
                  <a:fillRect l="-2884" t="-2299" r="-2791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10" y="1556870"/>
            <a:ext cx="3628571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07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95625" y="548800"/>
                <a:ext cx="10368720" cy="54820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=k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x+b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与坐标轴分别交于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(5,0)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sz="28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一次函数的表达式为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OAP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在一次函数图象上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10368720" cy="5482014"/>
              </a:xfrm>
              <a:prstGeom prst="rect">
                <a:avLst/>
              </a:prstGeom>
              <a:blipFill>
                <a:blip r:embed="rId3"/>
                <a:stretch>
                  <a:fillRect l="-1176" r="-1235" b="-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1340855"/>
            <a:ext cx="3196541" cy="256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1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620805"/>
            <a:ext cx="8226932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请你直接写出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3620" y="1772885"/>
                <a:ext cx="9144635" cy="3794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由图象可知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&gt;y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&lt;x&lt;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772885"/>
                <a:ext cx="9144635" cy="3794116"/>
              </a:xfrm>
              <a:prstGeom prst="rect">
                <a:avLst/>
              </a:prstGeom>
              <a:blipFill>
                <a:blip r:embed="rId3"/>
                <a:stretch>
                  <a:fillRect l="-2000" b="-2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15" y="1721854"/>
            <a:ext cx="3628571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94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458753"/>
            <a:ext cx="105127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为线段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上的一个动点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QC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的值最小时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PQC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15365" y="1556870"/>
                <a:ext cx="10760004" cy="4139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轴的对称点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P'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QP'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线段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QP'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轴的交点即为点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此时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PC+QC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的值最小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∴P'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∴PP'=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QP'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𝟏𝟕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𝟏𝟕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PQC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QPP'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CPP'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8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)·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PP'=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𝟏𝟕</m:t>
                            </m:r>
                          </m:num>
                          <m:den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PC+QC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的值最小时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PQC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365" y="1556870"/>
                <a:ext cx="10760004" cy="4139723"/>
              </a:xfrm>
              <a:prstGeom prst="rect">
                <a:avLst/>
              </a:prstGeom>
              <a:blipFill>
                <a:blip r:embed="rId3"/>
                <a:stretch>
                  <a:fillRect l="-1190" t="-1915" r="-1133" b="-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8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91507" y="2132910"/>
            <a:ext cx="2880200" cy="216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3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5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295875" y="605083"/>
            <a:ext cx="3312230" cy="50690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4154" y="1243377"/>
                <a:ext cx="11127701" cy="20668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·重庆渝中区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与双曲线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MQ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PMQ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154" y="1243377"/>
                <a:ext cx="11127701" cy="2066848"/>
              </a:xfrm>
              <a:prstGeom prst="rect">
                <a:avLst/>
              </a:prstGeom>
              <a:blipFill>
                <a:blip r:embed="rId4"/>
                <a:stretch>
                  <a:fillRect l="-1643" r="-1479" b="-10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9761843" y="2764835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767630" y="3573010"/>
                <a:ext cx="4801314" cy="12582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endParaRPr lang="en-US" altLang="zh-CN" sz="3600" b="1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.-8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.-4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3573010"/>
                <a:ext cx="4801314" cy="1258230"/>
              </a:xfrm>
              <a:prstGeom prst="rect">
                <a:avLst/>
              </a:prstGeom>
              <a:blipFill>
                <a:blip r:embed="rId5"/>
                <a:stretch>
                  <a:fillRect l="-3934" t="-2899" b="-16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8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672040" y="2852960"/>
            <a:ext cx="3096215" cy="301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40942" y="279528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52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21" y="487551"/>
                <a:ext cx="10944760" cy="31169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长方形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轴的正半轴上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轴的负半轴上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FB.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BDF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1" y="487551"/>
                <a:ext cx="10944760" cy="3116944"/>
              </a:xfrm>
              <a:prstGeom prst="rect">
                <a:avLst/>
              </a:prstGeom>
              <a:blipFill>
                <a:blip r:embed="rId3"/>
                <a:stretch>
                  <a:fillRect l="-1670" r="-1670" b="-6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439885" y="2996970"/>
            <a:ext cx="2736190" cy="30104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16255" y="293085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8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51615" y="544239"/>
                <a:ext cx="11088770" cy="20089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4239"/>
                <a:ext cx="11088770" cy="2008948"/>
              </a:xfrm>
              <a:prstGeom prst="rect">
                <a:avLst/>
              </a:prstGeom>
              <a:blipFill>
                <a:blip r:embed="rId3"/>
                <a:stretch>
                  <a:fillRect l="-1648" r="-1648" b="-10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80109" y="2132910"/>
            <a:ext cx="3672255" cy="33122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615" y="2442817"/>
            <a:ext cx="24978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695625" y="3212985"/>
                <a:ext cx="9000625" cy="2625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正比例函数与反比例</a:t>
                </a:r>
                <a:r>
                  <a:rPr lang="zh-CN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endParaRPr lang="en-US" altLang="zh-CN" sz="2800" b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的两个交点关于原点对称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△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𝑨𝑶𝑪</m:t>
                        </m:r>
                      </m:sub>
                      <m:sup/>
                    </m:sSubSup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BOC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AOC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212985"/>
                <a:ext cx="9000625" cy="2625591"/>
              </a:xfrm>
              <a:prstGeom prst="rect">
                <a:avLst/>
              </a:prstGeom>
              <a:blipFill>
                <a:blip r:embed="rId5"/>
                <a:stretch>
                  <a:fillRect l="-1354" t="-3016" b="-1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198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7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531675" y="519711"/>
            <a:ext cx="2907995" cy="49215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20" y="810979"/>
                <a:ext cx="11160775" cy="2862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·河南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的图象过矩形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分别在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轴的正半轴上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(2,0),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(0,4),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810979"/>
                <a:ext cx="11160775" cy="2862130"/>
              </a:xfrm>
              <a:prstGeom prst="rect">
                <a:avLst/>
              </a:prstGeom>
              <a:blipFill>
                <a:blip r:embed="rId4"/>
                <a:stretch>
                  <a:fillRect l="-1638" r="-1748" b="-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696250" y="2852960"/>
            <a:ext cx="18806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625" y="3964377"/>
            <a:ext cx="57322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A.8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B.6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.-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       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D.-6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17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23995" y="2996970"/>
            <a:ext cx="3132218" cy="270786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77525" y="28492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83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573" y="526979"/>
            <a:ext cx="108727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轴上是否存在一点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ABD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为直角三角形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若存在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若不存在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3573" y="1740116"/>
                <a:ext cx="10368720" cy="4491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假设存在这样的点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易得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(1,2)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2),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为直角顶点时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=AD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+BD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为直角顶点时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BD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=AB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+AD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5;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为直角顶点时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由勾股定理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=AB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+BD</a:t>
                </a:r>
                <a:r>
                  <a:rPr lang="en-US" altLang="zh-CN" sz="2800" b="1" baseline="30000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2800" b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b="1" i="1" dirty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2800" b="1" i="1" dirty="0" smtClean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 smtClean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存在点</a:t>
                </a:r>
                <a:r>
                  <a:rPr lang="en-US" altLang="zh-CN" sz="2800" b="1" i="1" dirty="0" smtClean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 smtClean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 smtClean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</a:t>
                </a:r>
                <a:r>
                  <a:rPr lang="en-US" altLang="zh-CN" sz="2800" b="1" dirty="0" smtClean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dirty="0" smtClean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ABD</a:t>
                </a:r>
                <a:r>
                  <a:rPr lang="zh-CN" altLang="zh-CN" sz="2800" b="1" dirty="0" smtClean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为直角三角形</a:t>
                </a:r>
                <a:r>
                  <a:rPr lang="en-US" altLang="zh-CN" sz="2800" b="1" dirty="0" smtClean="0">
                    <a:solidFill>
                      <a:srgbClr val="E13E2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lvl="0" algn="just"/>
                <a:r>
                  <a:rPr lang="zh-CN" altLang="zh-CN" sz="2800" b="1" dirty="0" smtClean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</a:t>
                </a:r>
                <a:r>
                  <a:rPr lang="zh-CN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</a:t>
                </a:r>
                <a:r>
                  <a:rPr lang="zh-CN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5,0)</a:t>
                </a:r>
                <a:r>
                  <a:rPr lang="zh-CN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(5,0)</a:t>
                </a:r>
                <a:r>
                  <a:rPr lang="en-US" altLang="zh-CN" sz="2800" b="1" i="1" dirty="0">
                    <a:solidFill>
                      <a:srgbClr val="E13E2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endParaRPr lang="zh-CN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endParaRPr lang="en-US" altLang="zh-CN" sz="2800" b="1" dirty="0" smtClean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73" y="1740116"/>
                <a:ext cx="10368720" cy="4491101"/>
              </a:xfrm>
              <a:prstGeom prst="rect">
                <a:avLst/>
              </a:prstGeom>
              <a:blipFill>
                <a:blip r:embed="rId3"/>
                <a:stretch>
                  <a:fillRect l="-1176" t="-1764" r="-2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765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20" y="188775"/>
                <a:ext cx="10856076" cy="21214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,-2)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88775"/>
                <a:ext cx="10856076" cy="2121478"/>
              </a:xfrm>
              <a:prstGeom prst="rect">
                <a:avLst/>
              </a:prstGeom>
              <a:blipFill>
                <a:blip r:embed="rId3"/>
                <a:stretch>
                  <a:fillRect l="-1684" b="-5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9264220" y="2564940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957940" y="2420930"/>
            <a:ext cx="4032280" cy="32568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640" y="2420930"/>
            <a:ext cx="6062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&lt;-4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&lt;2	</a:t>
            </a:r>
            <a:endParaRPr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.-4&lt;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&gt;2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C.-2&lt;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&gt;1	</a:t>
            </a:r>
            <a:endParaRPr lang="en-US" altLang="zh-CN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&lt;-2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&gt;1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58319" y="281462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90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7629" y="476795"/>
                <a:ext cx="10728745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·山东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若图中的双曲线解析式均为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则图中阴影部分的面积为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476795"/>
                <a:ext cx="10728745" cy="1446550"/>
              </a:xfrm>
              <a:prstGeom prst="rect">
                <a:avLst/>
              </a:prstGeom>
              <a:blipFill>
                <a:blip r:embed="rId3"/>
                <a:stretch>
                  <a:fillRect l="-1761" b="-1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9416115" y="1340855"/>
            <a:ext cx="18806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365" y="2348925"/>
            <a:ext cx="9380952" cy="30380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10898" y="1340855"/>
            <a:ext cx="6910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702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7630" y="332785"/>
                <a:ext cx="10872755" cy="28626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,-1)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332785"/>
                <a:ext cx="10872755" cy="2862643"/>
              </a:xfrm>
              <a:prstGeom prst="rect">
                <a:avLst/>
              </a:prstGeom>
              <a:blipFill>
                <a:blip r:embed="rId3"/>
                <a:stretch>
                  <a:fillRect l="-1738" r="-1626" b="-3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367880" y="2996970"/>
            <a:ext cx="3112921" cy="28977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70" y="2276920"/>
            <a:ext cx="27446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802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59620" y="404790"/>
                <a:ext cx="10872755" cy="29672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·陕西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+5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0" y="404790"/>
                <a:ext cx="10872755" cy="2967287"/>
              </a:xfrm>
              <a:prstGeom prst="rect">
                <a:avLst/>
              </a:prstGeom>
              <a:blipFill>
                <a:blip r:embed="rId3"/>
                <a:stretch>
                  <a:fillRect l="-1682" r="-1682" b="-3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547891" y="3284990"/>
            <a:ext cx="3096215" cy="2592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46880" y="249293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593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20" y="404790"/>
                <a:ext cx="11232780" cy="3693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·湖南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轴分别相交于点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04790"/>
                <a:ext cx="11232780" cy="3693640"/>
              </a:xfrm>
              <a:prstGeom prst="rect">
                <a:avLst/>
              </a:prstGeom>
              <a:blipFill>
                <a:blip r:embed="rId3"/>
                <a:stretch>
                  <a:fillRect l="-1628" r="-1682" b="-2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72040" y="2996970"/>
            <a:ext cx="3096215" cy="29522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0081" y="3212985"/>
            <a:ext cx="415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91965" y="320378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040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476795"/>
            <a:ext cx="8311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求一次函数的解析式和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7157" y="1412860"/>
                <a:ext cx="11016765" cy="43417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(3,1)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一次函数的表达式</a:t>
                </a: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对于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(0,4),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∴OC=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157" y="1412860"/>
                <a:ext cx="11016765" cy="4341701"/>
              </a:xfrm>
              <a:prstGeom prst="rect">
                <a:avLst/>
              </a:prstGeom>
              <a:blipFill>
                <a:blip r:embed="rId3"/>
                <a:stretch>
                  <a:fillRect l="-1716" t="-2809" b="-1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527707" y="1412860"/>
            <a:ext cx="3096215" cy="295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9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7630" y="836820"/>
                <a:ext cx="9191940" cy="8311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直接写出自变量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836820"/>
                <a:ext cx="9191940" cy="831190"/>
              </a:xfrm>
              <a:prstGeom prst="rect">
                <a:avLst/>
              </a:prstGeom>
              <a:blipFill>
                <a:blip r:embed="rId3"/>
                <a:stretch>
                  <a:fillRect l="-2056" t="-7299" r="-1260" b="-10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767630" y="2276920"/>
            <a:ext cx="32255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≥3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36100" y="2132910"/>
            <a:ext cx="3096215" cy="295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2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2139</TotalTime>
  <Words>687</Words>
  <Application>Microsoft Office PowerPoint</Application>
  <PresentationFormat>宽屏</PresentationFormat>
  <Paragraphs>89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187</cp:revision>
  <dcterms:created xsi:type="dcterms:W3CDTF">2024-04-24T12:16:48Z</dcterms:created>
  <dcterms:modified xsi:type="dcterms:W3CDTF">2024-11-15T16:34:34Z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