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67" r:id="rId2"/>
    <p:sldId id="2673" r:id="rId3"/>
    <p:sldId id="2674" r:id="rId4"/>
    <p:sldId id="2675" r:id="rId5"/>
    <p:sldId id="2676" r:id="rId6"/>
    <p:sldId id="2677" r:id="rId7"/>
    <p:sldId id="2678" r:id="rId8"/>
    <p:sldId id="2679" r:id="rId9"/>
    <p:sldId id="2680" r:id="rId10"/>
    <p:sldId id="2681" r:id="rId11"/>
    <p:sldId id="2682" r:id="rId12"/>
    <p:sldId id="2683" r:id="rId13"/>
    <p:sldId id="2684" r:id="rId14"/>
    <p:sldId id="2685" r:id="rId15"/>
    <p:sldId id="2686" r:id="rId16"/>
    <p:sldId id="2687" r:id="rId17"/>
    <p:sldId id="2688" r:id="rId18"/>
    <p:sldId id="2689" r:id="rId19"/>
    <p:sldId id="2690" r:id="rId20"/>
    <p:sldId id="2691" r:id="rId21"/>
    <p:sldId id="2692" r:id="rId22"/>
    <p:sldId id="2693" r:id="rId23"/>
    <p:sldId id="2694" r:id="rId24"/>
    <p:sldId id="2695" r:id="rId25"/>
    <p:sldId id="2696" r:id="rId26"/>
    <p:sldId id="2697" r:id="rId27"/>
    <p:sldId id="2698" r:id="rId28"/>
    <p:sldId id="2699" r:id="rId29"/>
    <p:sldId id="2700" r:id="rId30"/>
    <p:sldId id="2701" r:id="rId31"/>
    <p:sldId id="2702" r:id="rId32"/>
    <p:sldId id="2703" r:id="rId33"/>
    <p:sldId id="2704" r:id="rId34"/>
    <p:sldId id="2705" r:id="rId35"/>
    <p:sldId id="2706" r:id="rId36"/>
    <p:sldId id="2707" r:id="rId37"/>
    <p:sldId id="2708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1F3D7-F44A-60B0-1E11-D7D478EE8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20001D0-1FBB-4A39-13A5-6895AB19B9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AFCE155-1821-C9C2-AABD-838CEAAA9D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264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46901-0496-479D-5678-F0C9A633F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A16762B-991A-9692-C2BD-94282A9E5D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80A55EF-FEF1-5770-FB78-EED8FE12A5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884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18A7C-6A96-6EA8-B902-4904F39D6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ED2A0E-B690-794D-E2AF-203B33F148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58302F1-93E5-4C22-C2EE-85F4B4C129C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39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84A52-A1A2-74AC-E140-E4C94075B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6FD5BB7-FF11-44D2-0034-90781A65F5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D28F968-737D-5589-B7B1-3782FF40C9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16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76D44-570B-3DC6-E691-3996E830D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8407BC-47EF-EEF5-801E-CF9C3F67E4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7975DB3-8036-091A-F806-B4A6E720D2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977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BA7C7-D76B-E731-063D-A41CF3652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E4CE108-0FF8-84A8-6CCD-E3C4C00B06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F5CFB1C-C8B3-8DF6-9C0E-AA361FEC3A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659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9309B-FDA1-9B68-82D2-96084FFC4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126205-FEBD-8AA0-AE88-0692BF7833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CBA142-A6BB-2A6F-91DC-66EF7B494C3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577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AD6CD-7A82-FE32-2D94-B3FE6A76D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0E19B90-F964-C12E-A789-DB66BA328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AF5A60-8751-FF3A-FCEC-E50161B84F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2616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722ED-74D0-9CF7-4E99-38F60D16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BECA47E-E189-B735-2D88-DE7404B11A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2E199CA-B843-26A3-42C4-7C492D552FD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161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A3B5-CF52-21BA-9813-71E98C343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81B0514-5A5A-825A-DD79-A7A2D13A12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91EBBC6-DC44-2FC1-8D41-5F3FB915D2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753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EA32E-5E4B-A92C-ABBE-C442BF451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6D62CE2-F0E6-3382-971D-67DE0191DB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74127F-D006-645A-BC81-FACCED0BA47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7154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4137B-0417-A3AB-C278-73EC4A53D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83534D-337E-88C8-0F0B-A1CEDDDE82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CB6F7E-472F-7D8A-C481-0D01DCA4725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6766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E451E-2AC7-BF6D-D9A5-70335415E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839EC55-0785-1A7C-0C5A-CDF3A83A56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CCAF6BD-958F-B4BE-4AEB-40ABEE262D8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55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00C0C-F801-0706-F06D-084F8FF10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57F4A8A-F978-42A8-D58E-5DF5D7A7C7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F21D46F-CE38-1D94-CE70-BDB9F8E0C86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0754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1C02C-C3FD-2C65-06F4-24489D2AF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7CE7C55-15FB-1707-EBFF-0CC7D4FB17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184093-4320-1A4A-1D1C-3FFA22FA6F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6026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E3527-9F94-43FD-D574-A42EFEA57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65188BC-D1A2-4081-F6CB-390612D060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56E376-D83A-638A-7574-AF948050D2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0404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2F124-D184-F2BF-185E-FA58C217A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E328FCB-B40A-E0B4-AB6C-4E614172B0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376CBE-CE13-A48D-6279-59F378801ED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2657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BCAAD-4BB3-4D88-D538-93B8D8509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CE83E67-6083-7EE0-1B66-CF4CFC936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459C917-ECA5-3F17-7512-8CAD95B828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736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63C64-D0F5-2391-41D9-9ABCD1BC7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1A5D7F-A0F2-532B-AF41-4070CDF181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AB14BE5-BD4D-E374-5AF9-A6C132CA612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7145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A5B64-1F98-1B39-40EF-F282DE83E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25CEAC1-FC89-00A6-38C3-229E92E336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77C074D-57A8-1ED0-A088-50ACE74097C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559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EB729-2DC7-7C63-6E86-76D74F1B9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C0BCBC5-EED7-1E8B-4BD3-461AC43A58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CBDD4A-5A24-A402-FAA4-003C2555BA1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414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4F32A-8228-4051-AA9E-1525FC62E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10A6648-CEED-59FA-8640-5582CAFB9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C8704E-D582-3935-9816-6F39DB910DC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181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3E92C-376F-34D8-C5D2-AF37E2DA2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3729B6E-AEF7-2362-F63C-149F24139C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1419ABD-7DF7-7FED-F481-3CF7D909E4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863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65CAA-DC79-68F2-7981-F703E58CD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D39432D-C27C-9691-BA81-18A317FBB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609B5B-3864-9FB8-89FA-9A25F19C537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1135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CC6A1-767B-BFCB-DC34-7AAE337F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F762801-66B2-9619-BB13-3B4918EE2F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BCACBE-2D7C-583B-2B3E-8B483AC6AE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5544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18972-62A0-3DD6-8C50-38AFCE4DA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9685DB7-6A2D-6B26-A8FF-490FBCB5DA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6E99311-3D9C-321A-58D3-5AA16B99F01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543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B186B-6753-E1D7-47CE-4364E6075A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F719945-7BA5-251D-E641-3EF10F2FC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5F2B38-2219-11D0-822D-5FA39977AF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8007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C9E26-F8B1-2E6A-C03E-20846FCD5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E8B454A-2492-4480-E941-DD3F002AD8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E465E69-6A3F-29D2-02BA-44CA4DB75E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5755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F952F-7A39-AD1C-10C2-C1570E926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C9BD523-21C1-5D03-4390-524E6CF9DB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32D2CBA-AEA9-9C87-CB3F-BCB440CC3DC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645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37B70-BF24-5AEA-7752-EC3EBF16C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C90CDE-B3F4-1032-9625-04E01CBD5E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8FB4B41-6385-13E9-D5C0-CF7D17FFF8E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834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EA6CC-71BA-B778-7D6B-7974EDD01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40FF32-60E1-5D5E-D69F-C5E1C62E6B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F3DB263-8542-3828-7D76-FCDD69F956F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49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D21BB-5C38-FF26-B4CA-F74719350D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746D26E-CF28-32A0-4D6D-02627049DA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329CA1-61DD-5453-D8DA-BC2F333CAF7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561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1722C-0000-FDC8-ACE5-985D21071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AF4DE9-19DF-C007-3D37-6DFD445021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4421AB-7EB8-5C0C-A5B2-89AA25776A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58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51746-E832-F31D-F91C-F212C1061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AF43C6B-6C88-829D-5854-6FA0F0129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095EBE9-77A5-FAA8-67C6-8577DF753BD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293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0713B-47BE-40CE-BC7D-224840B2C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48C276-2E27-961E-BEDC-29C876EE50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037AFB-F261-5A02-1CF6-6DF73EDA6C7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59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6ACD8-3BD0-649E-F2DB-451E877E8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6E2C86-6329-FD81-A05B-5F1C5A6299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B35C80-BECA-61EA-B862-3F6834084E3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22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3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TIF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TIF"/><Relationship Id="rId4" Type="http://schemas.openxmlformats.org/officeDocument/2006/relationships/image" Target="../media/image34.T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7BC1C8-05C3-E896-CEB6-777DAF38C778}"/>
              </a:ext>
            </a:extLst>
          </p:cNvPr>
          <p:cNvSpPr txBox="1"/>
          <p:nvPr/>
        </p:nvSpPr>
        <p:spPr>
          <a:xfrm>
            <a:off x="1955712" y="1844890"/>
            <a:ext cx="82805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《矩形、菱形与正方形》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586BC-69DA-3BFC-73D5-9D509D571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9092C0-888C-9DE5-1A94-EEC1E2F6F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0" y="836820"/>
            <a:ext cx="727250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的直线分别与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则下列结论中正确的有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DFBE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3600" b="1" i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3600" b="1" i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=2∶3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44.jpeg">
            <a:extLst>
              <a:ext uri="{FF2B5EF4-FFF2-40B4-BE49-F238E27FC236}">
                <a16:creationId xmlns:a16="http://schemas.microsoft.com/office/drawing/2014/main" id="{74A334A7-9AD4-5BE4-7E05-D3DB314EE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20" y="1988485"/>
            <a:ext cx="3674890" cy="288103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B585131-8AA1-8BBE-75B0-182F3F7284DB}"/>
              </a:ext>
            </a:extLst>
          </p:cNvPr>
          <p:cNvSpPr txBox="1"/>
          <p:nvPr/>
        </p:nvSpPr>
        <p:spPr>
          <a:xfrm>
            <a:off x="5807980" y="3105834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309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B4A76-0F52-3D8D-3BB5-DD9543BDE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1B709C-1CC5-8B80-2B8A-ECC2079231FD}"/>
              </a:ext>
            </a:extLst>
          </p:cNvPr>
          <p:cNvSpPr txBox="1"/>
          <p:nvPr/>
        </p:nvSpPr>
        <p:spPr>
          <a:xfrm>
            <a:off x="623619" y="620805"/>
            <a:ext cx="10728745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;⑥∠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这六个条件中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可选取三个推出四边形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①②⑤→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请再写出符合要求的两个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91963C-781A-D534-800E-A9F61DFDE308}"/>
              </a:ext>
            </a:extLst>
          </p:cNvPr>
          <p:cNvSpPr txBox="1"/>
          <p:nvPr/>
        </p:nvSpPr>
        <p:spPr>
          <a:xfrm>
            <a:off x="5015925" y="4869100"/>
            <a:ext cx="36288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①②⑥;③④⑥</a:t>
            </a:r>
            <a:r>
              <a:rPr kumimoji="0" lang="zh-CN" altLang="zh-CN" sz="3600" b="1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DB25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31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E0833-A5E1-303E-2440-F52FE56F9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87CFE0-5500-9DEA-5F97-532E0FA51F74}"/>
              </a:ext>
            </a:extLst>
          </p:cNvPr>
          <p:cNvSpPr txBox="1"/>
          <p:nvPr/>
        </p:nvSpPr>
        <p:spPr>
          <a:xfrm>
            <a:off x="730995" y="476795"/>
            <a:ext cx="1051273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已知菱形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的一个内角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5.jpeg">
            <a:extLst>
              <a:ext uri="{FF2B5EF4-FFF2-40B4-BE49-F238E27FC236}">
                <a16:creationId xmlns:a16="http://schemas.microsoft.com/office/drawing/2014/main" id="{90E9BE4D-AE1F-85D9-E22C-95DAB4C36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45" y="2243507"/>
            <a:ext cx="3312230" cy="36133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82CD722-0EB9-9725-93DF-1ED2666CEF37}"/>
              </a:ext>
            </a:extLst>
          </p:cNvPr>
          <p:cNvSpPr txBox="1"/>
          <p:nvPr/>
        </p:nvSpPr>
        <p:spPr>
          <a:xfrm>
            <a:off x="2711765" y="1584790"/>
            <a:ext cx="1252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50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3FD01-C499-9CE3-0E72-0A5EBBE20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8256AE-0193-230C-1192-5CC1027D1BE7}"/>
              </a:ext>
            </a:extLst>
          </p:cNvPr>
          <p:cNvSpPr txBox="1"/>
          <p:nvPr/>
        </p:nvSpPr>
        <p:spPr>
          <a:xfrm>
            <a:off x="659622" y="692810"/>
            <a:ext cx="1087275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如图是一张矩形纸片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若用剪刀沿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的角平分线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的长等于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6.jpeg">
            <a:extLst>
              <a:ext uri="{FF2B5EF4-FFF2-40B4-BE49-F238E27FC236}">
                <a16:creationId xmlns:a16="http://schemas.microsoft.com/office/drawing/2014/main" id="{14963BB7-0310-4D2D-344F-C4BB941B1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3068975"/>
            <a:ext cx="3832660" cy="214207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E974EF0-7311-45B2-CA21-2F79D59D3935}"/>
              </a:ext>
            </a:extLst>
          </p:cNvPr>
          <p:cNvSpPr txBox="1"/>
          <p:nvPr/>
        </p:nvSpPr>
        <p:spPr>
          <a:xfrm>
            <a:off x="9768255" y="1695648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71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97FED-3C12-A1F8-EDE4-E73328DC4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85FBB1-9103-5EFF-CD12-BCB11A2B42AE}"/>
              </a:ext>
            </a:extLst>
          </p:cNvPr>
          <p:cNvSpPr txBox="1"/>
          <p:nvPr/>
        </p:nvSpPr>
        <p:spPr>
          <a:xfrm>
            <a:off x="839634" y="692810"/>
            <a:ext cx="1029671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的角平分线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7.jpeg">
            <a:extLst>
              <a:ext uri="{FF2B5EF4-FFF2-40B4-BE49-F238E27FC236}">
                <a16:creationId xmlns:a16="http://schemas.microsoft.com/office/drawing/2014/main" id="{4AF9FBA6-1361-07A7-239E-92311A16E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10" y="2708950"/>
            <a:ext cx="3600250" cy="327295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53D2DC7-C5A0-C6EA-2DF7-4FEC7377EF71}"/>
              </a:ext>
            </a:extLst>
          </p:cNvPr>
          <p:cNvSpPr txBox="1"/>
          <p:nvPr/>
        </p:nvSpPr>
        <p:spPr>
          <a:xfrm>
            <a:off x="2783770" y="2526645"/>
            <a:ext cx="7126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229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D6067-F8DA-FE9E-A047-D1316829D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9A8756-77E3-C58B-7FE9-5164E04AAE9A}"/>
              </a:ext>
            </a:extLst>
          </p:cNvPr>
          <p:cNvSpPr txBox="1"/>
          <p:nvPr/>
        </p:nvSpPr>
        <p:spPr>
          <a:xfrm>
            <a:off x="1127655" y="548800"/>
            <a:ext cx="95766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上两点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则添加一个条件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可以判定四边形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BEDF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8.jpeg">
            <a:extLst>
              <a:ext uri="{FF2B5EF4-FFF2-40B4-BE49-F238E27FC236}">
                <a16:creationId xmlns:a16="http://schemas.microsoft.com/office/drawing/2014/main" id="{5B2AB74C-BD2A-79C1-703C-D1FD1FB63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920" y="2868919"/>
            <a:ext cx="2621586" cy="293610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E531D06-6280-B11F-27F1-B2EBD0A25B2E}"/>
              </a:ext>
            </a:extLst>
          </p:cNvPr>
          <p:cNvSpPr txBox="1"/>
          <p:nvPr/>
        </p:nvSpPr>
        <p:spPr>
          <a:xfrm>
            <a:off x="2495750" y="1628875"/>
            <a:ext cx="45363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BE=BF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06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C3A78-63C7-492D-DB88-A128A8E0B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2F85C8-AA63-CCE9-38B9-1F63523EF6F6}"/>
              </a:ext>
            </a:extLst>
          </p:cNvPr>
          <p:cNvSpPr txBox="1"/>
          <p:nvPr/>
        </p:nvSpPr>
        <p:spPr>
          <a:xfrm>
            <a:off x="875637" y="620805"/>
            <a:ext cx="10440725" cy="2543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过正方形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的顶点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垂足分别为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的长度为</a:t>
            </a:r>
            <a:r>
              <a:rPr lang="en-US" altLang="zh-CN" sz="36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9.jpeg">
            <a:extLst>
              <a:ext uri="{FF2B5EF4-FFF2-40B4-BE49-F238E27FC236}">
                <a16:creationId xmlns:a16="http://schemas.microsoft.com/office/drawing/2014/main" id="{2B5ACD81-A1B3-29DE-5E99-0496F72BA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55" y="2564940"/>
            <a:ext cx="3240225" cy="3144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6F624B-9213-3DBA-407B-184400D68349}"/>
                  </a:ext>
                </a:extLst>
              </p:cNvPr>
              <p:cNvSpPr txBox="1"/>
              <p:nvPr/>
            </p:nvSpPr>
            <p:spPr>
              <a:xfrm>
                <a:off x="2225731" y="2348925"/>
                <a:ext cx="1872130" cy="7116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zh-CN" altLang="zh-CN" sz="36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36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𝟏𝟎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6F624B-9213-3DBA-407B-184400D683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5731" y="2348925"/>
                <a:ext cx="1872130" cy="7116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57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F1631-8684-990F-567C-72ABCC059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489300-063C-3DFC-1AAC-49C1BA2B3A60}"/>
              </a:ext>
            </a:extLst>
          </p:cNvPr>
          <p:cNvSpPr txBox="1"/>
          <p:nvPr/>
        </p:nvSpPr>
        <p:spPr>
          <a:xfrm>
            <a:off x="695625" y="404790"/>
            <a:ext cx="1108877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的对角线的长分别为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上任一点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则阴影部分的面积是</a:t>
            </a:r>
            <a:r>
              <a:rPr lang="en-US" altLang="zh-CN" sz="36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0.jpeg">
            <a:extLst>
              <a:ext uri="{FF2B5EF4-FFF2-40B4-BE49-F238E27FC236}">
                <a16:creationId xmlns:a16="http://schemas.microsoft.com/office/drawing/2014/main" id="{2DD2428F-CED4-D51C-A648-A795DC6B6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850" y="3356995"/>
            <a:ext cx="4056212" cy="241206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B319FE-AF97-2A16-A089-A089E6600D33}"/>
                  </a:ext>
                </a:extLst>
              </p:cNvPr>
              <p:cNvSpPr txBox="1"/>
              <p:nvPr/>
            </p:nvSpPr>
            <p:spPr>
              <a:xfrm>
                <a:off x="10560310" y="1977207"/>
                <a:ext cx="748602" cy="907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AB319FE-AF97-2A16-A089-A089E6600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310" y="1977207"/>
                <a:ext cx="748602" cy="90774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146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D1608-A380-76EE-C364-CB6F7121C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E2E8B6-D242-22DB-EF8C-4EB125BB1651}"/>
              </a:ext>
            </a:extLst>
          </p:cNvPr>
          <p:cNvSpPr txBox="1"/>
          <p:nvPr/>
        </p:nvSpPr>
        <p:spPr>
          <a:xfrm>
            <a:off x="623620" y="476795"/>
            <a:ext cx="108007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上一动点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分别作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1.jpeg">
            <a:extLst>
              <a:ext uri="{FF2B5EF4-FFF2-40B4-BE49-F238E27FC236}">
                <a16:creationId xmlns:a16="http://schemas.microsoft.com/office/drawing/2014/main" id="{7FABE6E1-359C-C1EE-DBCB-BF0C5902FB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90" y="2996970"/>
            <a:ext cx="2448170" cy="26434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5FBB7AD-926F-ED27-6E3F-60F21312FAA4}"/>
              </a:ext>
            </a:extLst>
          </p:cNvPr>
          <p:cNvSpPr txBox="1"/>
          <p:nvPr/>
        </p:nvSpPr>
        <p:spPr>
          <a:xfrm>
            <a:off x="7176075" y="2138788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167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0F13E-1CD4-D334-A0FB-8CB74CF33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9C3A33-77BE-8027-2CD5-A5235D484552}"/>
              </a:ext>
            </a:extLst>
          </p:cNvPr>
          <p:cNvSpPr txBox="1"/>
          <p:nvPr/>
        </p:nvSpPr>
        <p:spPr>
          <a:xfrm>
            <a:off x="551615" y="442425"/>
            <a:ext cx="1108877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其余每题各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解答时每小题必须给出必要的演算过程或推理步骤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画出必要的图形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包括辅助线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在矩形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02379E-9CBA-38FE-B183-4A1F14E329B3}"/>
              </a:ext>
            </a:extLst>
          </p:cNvPr>
          <p:cNvSpPr txBox="1"/>
          <p:nvPr/>
        </p:nvSpPr>
        <p:spPr>
          <a:xfrm>
            <a:off x="551615" y="3498714"/>
            <a:ext cx="75605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BAE=x°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x°+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x°=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2.jpeg">
            <a:extLst>
              <a:ext uri="{FF2B5EF4-FFF2-40B4-BE49-F238E27FC236}">
                <a16:creationId xmlns:a16="http://schemas.microsoft.com/office/drawing/2014/main" id="{4893C1C0-78A2-CE6A-40BD-608A3C843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125" y="3506111"/>
            <a:ext cx="3240225" cy="229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4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39562-D2AC-5783-DE36-F13680FD2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A1DC57-1CCD-9A1C-7515-8D3A00928C97}"/>
                  </a:ext>
                </a:extLst>
              </p:cNvPr>
              <p:cNvSpPr txBox="1"/>
              <p:nvPr/>
            </p:nvSpPr>
            <p:spPr>
              <a:xfrm>
                <a:off x="616464" y="332785"/>
                <a:ext cx="10440725" cy="25456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一、选择题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正方形的对角线与边长的比是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	      B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	    C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	          D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A1DC57-1CCD-9A1C-7515-8D3A00928C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464" y="332785"/>
                <a:ext cx="10440725" cy="2545633"/>
              </a:xfrm>
              <a:prstGeom prst="rect">
                <a:avLst/>
              </a:prstGeom>
              <a:blipFill>
                <a:blip r:embed="rId3"/>
                <a:stretch>
                  <a:fillRect l="-1751" b="-8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1272C3-ADEE-D137-273E-D9FCCCAD0DB7}"/>
                  </a:ext>
                </a:extLst>
              </p:cNvPr>
              <p:cNvSpPr txBox="1"/>
              <p:nvPr/>
            </p:nvSpPr>
            <p:spPr>
              <a:xfrm>
                <a:off x="635269" y="3068975"/>
                <a:ext cx="10728746" cy="28510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菱形的周长为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一个内角为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则较短的对角线长为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	              B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C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	          D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1272C3-ADEE-D137-273E-D9FCCCAD0D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269" y="3068975"/>
                <a:ext cx="10728746" cy="2851037"/>
              </a:xfrm>
              <a:prstGeom prst="rect">
                <a:avLst/>
              </a:prstGeom>
              <a:blipFill>
                <a:blip r:embed="rId4"/>
                <a:stretch>
                  <a:fillRect l="-1705" r="-1761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690D351-A2A0-27C1-8110-3222CD4BCD8B}"/>
              </a:ext>
            </a:extLst>
          </p:cNvPr>
          <p:cNvSpPr txBox="1"/>
          <p:nvPr/>
        </p:nvSpPr>
        <p:spPr>
          <a:xfrm>
            <a:off x="7464095" y="134085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522DF0-B549-AD5F-408A-A40525F88BA0}"/>
              </a:ext>
            </a:extLst>
          </p:cNvPr>
          <p:cNvSpPr txBox="1"/>
          <p:nvPr/>
        </p:nvSpPr>
        <p:spPr>
          <a:xfrm>
            <a:off x="1604434" y="4077045"/>
            <a:ext cx="6753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166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5566B-4C2B-DB49-90DF-909638D7F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E85FED-E352-8383-58AB-3CE7EACE01AC}"/>
              </a:ext>
            </a:extLst>
          </p:cNvPr>
          <p:cNvSpPr txBox="1"/>
          <p:nvPr/>
        </p:nvSpPr>
        <p:spPr>
          <a:xfrm>
            <a:off x="623620" y="476795"/>
            <a:ext cx="104407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的平分线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尺规作图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保留作图痕迹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不写作法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3.jpeg">
            <a:extLst>
              <a:ext uri="{FF2B5EF4-FFF2-40B4-BE49-F238E27FC236}">
                <a16:creationId xmlns:a16="http://schemas.microsoft.com/office/drawing/2014/main" id="{4421670F-4301-6D46-EF59-17454BAB88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45" y="1916895"/>
            <a:ext cx="3235632" cy="181937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FA6C65C-8AF7-6723-25C0-FF270174BCB4}"/>
              </a:ext>
            </a:extLst>
          </p:cNvPr>
          <p:cNvSpPr txBox="1"/>
          <p:nvPr/>
        </p:nvSpPr>
        <p:spPr>
          <a:xfrm>
            <a:off x="623620" y="2348925"/>
            <a:ext cx="5040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BDB2A56-691F-D389-C4AB-795200A1D1F4}"/>
              </a:ext>
            </a:extLst>
          </p:cNvPr>
          <p:cNvGrpSpPr/>
          <p:nvPr/>
        </p:nvGrpSpPr>
        <p:grpSpPr>
          <a:xfrm>
            <a:off x="2567755" y="3113060"/>
            <a:ext cx="3750678" cy="2689255"/>
            <a:chOff x="2567755" y="3113060"/>
            <a:chExt cx="3750678" cy="2689255"/>
          </a:xfrm>
        </p:grpSpPr>
        <p:pic>
          <p:nvPicPr>
            <p:cNvPr id="7" name="image54.jpeg">
              <a:extLst>
                <a:ext uri="{FF2B5EF4-FFF2-40B4-BE49-F238E27FC236}">
                  <a16:creationId xmlns:a16="http://schemas.microsoft.com/office/drawing/2014/main" id="{8BC4A777-3E08-9383-FF09-BB826ADB1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67755" y="3113060"/>
              <a:ext cx="3750678" cy="216015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67EF6FA-75B1-5D97-57B3-5811BBE9635C}"/>
                </a:ext>
              </a:extLst>
            </p:cNvPr>
            <p:cNvSpPr txBox="1"/>
            <p:nvPr/>
          </p:nvSpPr>
          <p:spPr>
            <a:xfrm>
              <a:off x="3138611" y="5279095"/>
              <a:ext cx="25037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828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C2539-4B61-8FD7-65FD-1290B2D09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206538B-461C-C05D-BCF2-4A236C2BD8C2}"/>
              </a:ext>
            </a:extLst>
          </p:cNvPr>
          <p:cNvSpPr txBox="1"/>
          <p:nvPr/>
        </p:nvSpPr>
        <p:spPr>
          <a:xfrm>
            <a:off x="623620" y="620805"/>
            <a:ext cx="10692743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中所作的角平分线交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∴①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∴②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EO.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93FE19-51F8-1FF9-DA8B-12F415AA9D9C}"/>
              </a:ext>
            </a:extLst>
          </p:cNvPr>
          <p:cNvGrpSpPr/>
          <p:nvPr/>
        </p:nvGrpSpPr>
        <p:grpSpPr>
          <a:xfrm>
            <a:off x="7817702" y="2780955"/>
            <a:ext cx="3750678" cy="2689255"/>
            <a:chOff x="2567755" y="3113060"/>
            <a:chExt cx="3750678" cy="2689255"/>
          </a:xfrm>
        </p:grpSpPr>
        <p:pic>
          <p:nvPicPr>
            <p:cNvPr id="5" name="image54.jpeg">
              <a:extLst>
                <a:ext uri="{FF2B5EF4-FFF2-40B4-BE49-F238E27FC236}">
                  <a16:creationId xmlns:a16="http://schemas.microsoft.com/office/drawing/2014/main" id="{AA393AED-39DC-8729-B861-866F6E732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755" y="3113060"/>
              <a:ext cx="3750678" cy="216015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40816C3-8872-97B2-D5F5-E311923E2D30}"/>
                </a:ext>
              </a:extLst>
            </p:cNvPr>
            <p:cNvSpPr txBox="1"/>
            <p:nvPr/>
          </p:nvSpPr>
          <p:spPr>
            <a:xfrm>
              <a:off x="3138611" y="5279095"/>
              <a:ext cx="25037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289F328-FD42-CC77-B9C0-EAC5F7C40AF1}"/>
              </a:ext>
            </a:extLst>
          </p:cNvPr>
          <p:cNvSpPr txBox="1"/>
          <p:nvPr/>
        </p:nvSpPr>
        <p:spPr>
          <a:xfrm>
            <a:off x="2063720" y="2276920"/>
            <a:ext cx="3528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FBE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5D3E8A-BBFC-22A2-F9A4-5FC400F763D9}"/>
              </a:ext>
            </a:extLst>
          </p:cNvPr>
          <p:cNvSpPr txBox="1"/>
          <p:nvPr/>
        </p:nvSpPr>
        <p:spPr>
          <a:xfrm>
            <a:off x="1919710" y="3915016"/>
            <a:ext cx="3528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005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EB759-CF08-1103-C6EE-6A0D3116E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5DE66D-FA0D-1DAB-4BBB-9DBFD359C5B9}"/>
                  </a:ext>
                </a:extLst>
              </p:cNvPr>
              <p:cNvSpPr txBox="1"/>
              <p:nvPr/>
            </p:nvSpPr>
            <p:spPr>
              <a:xfrm>
                <a:off x="551615" y="692810"/>
                <a:ext cx="10656740" cy="4359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FBO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𝑨𝑩𝑶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𝑭𝑩𝑶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𝑩𝑶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𝑩𝑶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③</m:t>
                              </m:r>
                              <m:bar>
                                <m:bar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kumimoji="0" lang="zh-CN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　</m:t>
                                  </m:r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                                      </m:t>
                                  </m:r>
                                </m:e>
                              </m:ba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(A.S.A.)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∴④</a:t>
                </a:r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kumimoji="0" lang="en-US" altLang="zh-CN" sz="3600" b="1" i="0" u="sng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AF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ABFE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为菱形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5DE66D-FA0D-1DAB-4BBB-9DBFD359C5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692810"/>
                <a:ext cx="10656740" cy="4359720"/>
              </a:xfrm>
              <a:prstGeom prst="rect">
                <a:avLst/>
              </a:prstGeom>
              <a:blipFill>
                <a:blip r:embed="rId3"/>
                <a:stretch>
                  <a:fillRect l="-1715" b="-4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419865BB-8276-3126-7598-EB1FC4260F9E}"/>
              </a:ext>
            </a:extLst>
          </p:cNvPr>
          <p:cNvGrpSpPr/>
          <p:nvPr/>
        </p:nvGrpSpPr>
        <p:grpSpPr>
          <a:xfrm>
            <a:off x="7032065" y="2996970"/>
            <a:ext cx="3750678" cy="2689255"/>
            <a:chOff x="2567755" y="3113060"/>
            <a:chExt cx="3750678" cy="2689255"/>
          </a:xfrm>
        </p:grpSpPr>
        <p:pic>
          <p:nvPicPr>
            <p:cNvPr id="5" name="image54.jpeg">
              <a:extLst>
                <a:ext uri="{FF2B5EF4-FFF2-40B4-BE49-F238E27FC236}">
                  <a16:creationId xmlns:a16="http://schemas.microsoft.com/office/drawing/2014/main" id="{7DB8807F-09DA-C72E-2593-84541DF20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67755" y="3113060"/>
              <a:ext cx="3750678" cy="216015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91C1FAA-A846-1141-C5C9-ED63D2C1A5B0}"/>
                </a:ext>
              </a:extLst>
            </p:cNvPr>
            <p:cNvSpPr txBox="1"/>
            <p:nvPr/>
          </p:nvSpPr>
          <p:spPr>
            <a:xfrm>
              <a:off x="3138611" y="5279095"/>
              <a:ext cx="25037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A3358D2-B222-2027-29ED-85EAA916226A}"/>
                  </a:ext>
                </a:extLst>
              </p:cNvPr>
              <p:cNvSpPr txBox="1"/>
              <p:nvPr/>
            </p:nvSpPr>
            <p:spPr>
              <a:xfrm>
                <a:off x="5879985" y="1844890"/>
                <a:ext cx="3816265" cy="7139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∠</m:t>
                      </m:r>
                      <m:r>
                        <a:rPr kumimoji="0" lang="en-US" altLang="zh-CN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𝑨𝑶𝑩</m:t>
                      </m:r>
                      <m:r>
                        <a:rPr kumimoji="0" lang="en-US" altLang="zh-CN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=∠</m:t>
                      </m:r>
                      <m:r>
                        <a:rPr kumimoji="0" lang="en-US" altLang="zh-CN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𝑭𝑶𝑩</m:t>
                      </m:r>
                      <m:r>
                        <a:rPr kumimoji="0" lang="zh-CN" altLang="zh-CN" sz="3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DB251C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　</m:t>
                      </m:r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A3358D2-B222-2027-29ED-85EAA9162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985" y="1844890"/>
                <a:ext cx="3816265" cy="7139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A4E009C-9D08-DB3F-7E59-C18EEF6D14A8}"/>
              </a:ext>
            </a:extLst>
          </p:cNvPr>
          <p:cNvSpPr txBox="1"/>
          <p:nvPr/>
        </p:nvSpPr>
        <p:spPr>
          <a:xfrm>
            <a:off x="2107174" y="3284990"/>
            <a:ext cx="19726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AO=FO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096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4C9B1-5DCB-1D54-6DC8-B7A6B325E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330333-89CB-1282-18C7-5D6ED6A3BE73}"/>
              </a:ext>
            </a:extLst>
          </p:cNvPr>
          <p:cNvSpPr txBox="1"/>
          <p:nvPr/>
        </p:nvSpPr>
        <p:spPr>
          <a:xfrm>
            <a:off x="551615" y="476795"/>
            <a:ext cx="106567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530EC6-CA55-ED0A-ED4B-31F0A363B32D}"/>
              </a:ext>
            </a:extLst>
          </p:cNvPr>
          <p:cNvSpPr txBox="1"/>
          <p:nvPr/>
        </p:nvSpPr>
        <p:spPr>
          <a:xfrm>
            <a:off x="551614" y="2023210"/>
            <a:ext cx="741651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MQ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垂足为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MFDQ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PBEM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APMQ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∴AP=QM=DF=MF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PM=PB=ME.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APM=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FME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APM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FME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(S.A.S.)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.∴AM=EF.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5.jpeg">
            <a:extLst>
              <a:ext uri="{FF2B5EF4-FFF2-40B4-BE49-F238E27FC236}">
                <a16:creationId xmlns:a16="http://schemas.microsoft.com/office/drawing/2014/main" id="{2B550E0D-D741-A5BB-A12E-848624E21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160" y="2204593"/>
            <a:ext cx="2376165" cy="259884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6526DC3-12F0-2ECA-2EC9-5DEE6F27DE1F}"/>
              </a:ext>
            </a:extLst>
          </p:cNvPr>
          <p:cNvGrpSpPr/>
          <p:nvPr/>
        </p:nvGrpSpPr>
        <p:grpSpPr>
          <a:xfrm>
            <a:off x="8112140" y="2023210"/>
            <a:ext cx="3096215" cy="3869158"/>
            <a:chOff x="8112140" y="2023210"/>
            <a:chExt cx="3096215" cy="3869158"/>
          </a:xfrm>
        </p:grpSpPr>
        <p:pic>
          <p:nvPicPr>
            <p:cNvPr id="7" name="image56.jpeg">
              <a:extLst>
                <a:ext uri="{FF2B5EF4-FFF2-40B4-BE49-F238E27FC236}">
                  <a16:creationId xmlns:a16="http://schemas.microsoft.com/office/drawing/2014/main" id="{729BF171-484A-3EA3-9028-B8003F1A1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12140" y="2023210"/>
              <a:ext cx="3096215" cy="318780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14269DE-F65E-BF80-8A80-A524E8B94A4B}"/>
                </a:ext>
              </a:extLst>
            </p:cNvPr>
            <p:cNvSpPr txBox="1"/>
            <p:nvPr/>
          </p:nvSpPr>
          <p:spPr>
            <a:xfrm>
              <a:off x="8400160" y="5369148"/>
              <a:ext cx="244817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234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C2F50-546F-F3E4-6B7D-713F91EE0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34DBD-9075-A3D9-6065-709F4EF849DE}"/>
              </a:ext>
            </a:extLst>
          </p:cNvPr>
          <p:cNvSpPr txBox="1"/>
          <p:nvPr/>
        </p:nvSpPr>
        <p:spPr>
          <a:xfrm>
            <a:off x="479610" y="407200"/>
            <a:ext cx="102247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已知在矩形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 cm,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 cm,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784F99-831B-0291-454F-6910616F64F7}"/>
              </a:ext>
            </a:extLst>
          </p:cNvPr>
          <p:cNvSpPr txBox="1"/>
          <p:nvPr/>
        </p:nvSpPr>
        <p:spPr>
          <a:xfrm>
            <a:off x="479610" y="2276920"/>
            <a:ext cx="835257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ECD+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ECD.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EF=EC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7.jpeg">
            <a:extLst>
              <a:ext uri="{FF2B5EF4-FFF2-40B4-BE49-F238E27FC236}">
                <a16:creationId xmlns:a16="http://schemas.microsoft.com/office/drawing/2014/main" id="{5E9BAC72-9CAC-65FF-783A-0F2026CA4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00" y="2885045"/>
            <a:ext cx="3672891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8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3D9CE-0810-572C-EB0F-3FF311D00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F8A441-11FC-90C1-8BA9-46242F5AC57D}"/>
              </a:ext>
            </a:extLst>
          </p:cNvPr>
          <p:cNvSpPr txBox="1"/>
          <p:nvPr/>
        </p:nvSpPr>
        <p:spPr>
          <a:xfrm>
            <a:off x="562520" y="1912355"/>
            <a:ext cx="8640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kumimoji="0" lang="en-US" altLang="zh-CN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AEF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≌Rt△</a:t>
            </a:r>
            <a:r>
              <a:rPr kumimoji="0" lang="en-US" altLang="zh-CN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(A.A.S.)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∴AE=CD.AD=AE+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 cm,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AE+ED+DC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cm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7.jpeg">
            <a:extLst>
              <a:ext uri="{FF2B5EF4-FFF2-40B4-BE49-F238E27FC236}">
                <a16:creationId xmlns:a16="http://schemas.microsoft.com/office/drawing/2014/main" id="{8721189F-FFF8-8138-8FFB-75FAFE0BA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90" y="751336"/>
            <a:ext cx="3672891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20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ADD79-A606-CF77-E000-5E0CD01C9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349021-CB29-D896-3229-E5AA1F3E2026}"/>
              </a:ext>
            </a:extLst>
          </p:cNvPr>
          <p:cNvSpPr txBox="1"/>
          <p:nvPr/>
        </p:nvSpPr>
        <p:spPr>
          <a:xfrm>
            <a:off x="479610" y="548800"/>
            <a:ext cx="108007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菱形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cm,∠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的长及菱形的面积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8.jpeg">
            <a:extLst>
              <a:ext uri="{FF2B5EF4-FFF2-40B4-BE49-F238E27FC236}">
                <a16:creationId xmlns:a16="http://schemas.microsoft.com/office/drawing/2014/main" id="{39BBAD71-2AAA-A1FF-3AF3-4AC59025F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095" y="2114961"/>
            <a:ext cx="4061192" cy="26280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0E0D627-A09D-64A6-C41E-1E4585B67ADA}"/>
                  </a:ext>
                </a:extLst>
              </p:cNvPr>
              <p:cNvSpPr txBox="1"/>
              <p:nvPr/>
            </p:nvSpPr>
            <p:spPr>
              <a:xfrm>
                <a:off x="613069" y="2303126"/>
                <a:ext cx="7805092" cy="36627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的周长为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 cm,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菱形的边长为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2(cm)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是等边三角形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.∴BD=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cm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0E0D627-A09D-64A6-C41E-1E4585B67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069" y="2303126"/>
                <a:ext cx="7805092" cy="3662734"/>
              </a:xfrm>
              <a:prstGeom prst="rect">
                <a:avLst/>
              </a:prstGeom>
              <a:blipFill>
                <a:blip r:embed="rId4"/>
                <a:stretch>
                  <a:fillRect l="-2422" t="-3328" b="-5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804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2FC7C-C53C-B5E7-1169-4A2FD53AF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55D6E2-DECC-1FB5-E973-86A7EBACDF67}"/>
                  </a:ext>
                </a:extLst>
              </p:cNvPr>
              <p:cNvSpPr txBox="1"/>
              <p:nvPr/>
            </p:nvSpPr>
            <p:spPr>
              <a:xfrm>
                <a:off x="479610" y="764815"/>
                <a:ext cx="9432655" cy="43997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∴AO=CO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BO=DO=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𝑫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𝑫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𝑶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(cm)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cm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∴BD=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</a:t>
                </a:r>
                <a:r>
                  <a:rPr kumimoji="0" lang="en-US" altLang="zh-CN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cm,</a:t>
                </a:r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cm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菱形的面积</a:t>
                </a:r>
                <a:endPara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(cm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55D6E2-DECC-1FB5-E973-86A7EBACDF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764815"/>
                <a:ext cx="9432655" cy="4399731"/>
              </a:xfrm>
              <a:prstGeom prst="rect">
                <a:avLst/>
              </a:prstGeom>
              <a:blipFill>
                <a:blip r:embed="rId3"/>
                <a:stretch>
                  <a:fillRect l="-2004" t="-2632" b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58.jpeg">
            <a:extLst>
              <a:ext uri="{FF2B5EF4-FFF2-40B4-BE49-F238E27FC236}">
                <a16:creationId xmlns:a16="http://schemas.microsoft.com/office/drawing/2014/main" id="{D76A09A3-921F-D420-5662-0E66EDD6CE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40" y="2964680"/>
            <a:ext cx="4061192" cy="262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318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AB19F-B267-4C1F-A297-D0D64C784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FF53CA-C057-74C8-BCA0-0F0397848567}"/>
              </a:ext>
            </a:extLst>
          </p:cNvPr>
          <p:cNvSpPr txBox="1"/>
          <p:nvPr/>
        </p:nvSpPr>
        <p:spPr>
          <a:xfrm>
            <a:off x="513554" y="476795"/>
            <a:ext cx="1141485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和四边形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都是正方形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62F1A1-5969-FF9F-4B62-851DD05237ED}"/>
              </a:ext>
            </a:extLst>
          </p:cNvPr>
          <p:cNvSpPr txBox="1"/>
          <p:nvPr/>
        </p:nvSpPr>
        <p:spPr>
          <a:xfrm>
            <a:off x="532584" y="1659285"/>
            <a:ext cx="9091661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CEFG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为正方形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∴BC=DC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CG=CE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GCE=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DCG=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GCE+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DCG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BC=DC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CG=CE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(S.A.S.),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∴BG=DE.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9.jpeg">
            <a:extLst>
              <a:ext uri="{FF2B5EF4-FFF2-40B4-BE49-F238E27FC236}">
                <a16:creationId xmlns:a16="http://schemas.microsoft.com/office/drawing/2014/main" id="{5B62A5D3-8356-3CC6-DE53-A240FC858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752" y="2603678"/>
            <a:ext cx="4231664" cy="308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3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539B3-741F-42D1-D24F-F89C3B30A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0D41EE4-D173-AA1A-9512-221D64018D0A}"/>
              </a:ext>
            </a:extLst>
          </p:cNvPr>
          <p:cNvSpPr txBox="1"/>
          <p:nvPr/>
        </p:nvSpPr>
        <p:spPr>
          <a:xfrm>
            <a:off x="695625" y="54880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F94E4F-0887-3910-8461-DFC8067A8177}"/>
              </a:ext>
            </a:extLst>
          </p:cNvPr>
          <p:cNvSpPr txBox="1"/>
          <p:nvPr/>
        </p:nvSpPr>
        <p:spPr>
          <a:xfrm>
            <a:off x="695625" y="1340855"/>
            <a:ext cx="568839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GBC=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EDC.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GBC+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DOG+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59.jpeg">
            <a:extLst>
              <a:ext uri="{FF2B5EF4-FFF2-40B4-BE49-F238E27FC236}">
                <a16:creationId xmlns:a16="http://schemas.microsoft.com/office/drawing/2014/main" id="{BA928412-42AA-1549-5206-40A15C6B6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065" y="1700880"/>
            <a:ext cx="4231664" cy="308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51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558D5-5819-C44C-0E9B-5E123DAA5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C07FC5A-7400-F871-8F19-0D389A425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22" y="1484865"/>
            <a:ext cx="10872755" cy="248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矩形、菱形、正方形都具有的性质是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	             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对角线互相平分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对角线平分一组对角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5EBE86-9D24-123C-BA60-B49D1917EBFD}"/>
              </a:ext>
            </a:extLst>
          </p:cNvPr>
          <p:cNvSpPr txBox="1"/>
          <p:nvPr/>
        </p:nvSpPr>
        <p:spPr>
          <a:xfrm>
            <a:off x="9012203" y="1733943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210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DB03E-B9A5-D789-821B-CCFD91D8D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CD9678A-5CF1-77EC-38C6-481CD954D6DE}"/>
              </a:ext>
            </a:extLst>
          </p:cNvPr>
          <p:cNvSpPr txBox="1"/>
          <p:nvPr/>
        </p:nvSpPr>
        <p:spPr>
          <a:xfrm>
            <a:off x="551615" y="476795"/>
            <a:ext cx="110167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上一点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56285E-EEC7-647D-E013-682B07EF1EF7}"/>
              </a:ext>
            </a:extLst>
          </p:cNvPr>
          <p:cNvSpPr txBox="1"/>
          <p:nvPr/>
        </p:nvSpPr>
        <p:spPr>
          <a:xfrm>
            <a:off x="551614" y="1548992"/>
            <a:ext cx="87126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60.jpeg">
            <a:extLst>
              <a:ext uri="{FF2B5EF4-FFF2-40B4-BE49-F238E27FC236}">
                <a16:creationId xmlns:a16="http://schemas.microsoft.com/office/drawing/2014/main" id="{1655FFC4-0A4E-9D30-6307-1FCA632C9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2255" y="2852960"/>
            <a:ext cx="3887230" cy="237616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6EC5CAD-A4F1-42EB-DCF9-B36F18CC3B0D}"/>
              </a:ext>
            </a:extLst>
          </p:cNvPr>
          <p:cNvSpPr txBox="1"/>
          <p:nvPr/>
        </p:nvSpPr>
        <p:spPr>
          <a:xfrm>
            <a:off x="583694" y="2271327"/>
            <a:ext cx="706083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CB=CD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AC=AC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ADC.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BAF=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AF=AF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ADF.∴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77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04DF4-73F0-FF02-7D2B-3292B4FBC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4FC17F-B95B-9653-1DB1-4B46512EABF5}"/>
              </a:ext>
            </a:extLst>
          </p:cNvPr>
          <p:cNvSpPr txBox="1"/>
          <p:nvPr/>
        </p:nvSpPr>
        <p:spPr>
          <a:xfrm>
            <a:off x="624660" y="548800"/>
            <a:ext cx="90726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试证明四边形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0.jpeg">
            <a:extLst>
              <a:ext uri="{FF2B5EF4-FFF2-40B4-BE49-F238E27FC236}">
                <a16:creationId xmlns:a16="http://schemas.microsoft.com/office/drawing/2014/main" id="{5276C3B5-3735-36F3-9C48-EF901CE12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075" y="2240917"/>
            <a:ext cx="3887230" cy="237616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CC75621-22E8-8D7A-2BB0-8F877ED8356A}"/>
              </a:ext>
            </a:extLst>
          </p:cNvPr>
          <p:cNvSpPr txBox="1"/>
          <p:nvPr/>
        </p:nvSpPr>
        <p:spPr>
          <a:xfrm>
            <a:off x="654815" y="1342569"/>
            <a:ext cx="702529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ACD.∴AD=CD.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∵AB=AD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CB=CD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∴AB=CB=CD=AD.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81067-7953-4C81-DBA1-4520EE5C2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0DF8DA-929C-8BCC-0F47-7F8D95890117}"/>
              </a:ext>
            </a:extLst>
          </p:cNvPr>
          <p:cNvSpPr txBox="1"/>
          <p:nvPr/>
        </p:nvSpPr>
        <p:spPr>
          <a:xfrm>
            <a:off x="551615" y="476795"/>
            <a:ext cx="109447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试确定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点的位置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使之满足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86592C-7DB4-154E-1779-0E094D477DDD}"/>
              </a:ext>
            </a:extLst>
          </p:cNvPr>
          <p:cNvSpPr txBox="1"/>
          <p:nvPr/>
        </p:nvSpPr>
        <p:spPr>
          <a:xfrm>
            <a:off x="623619" y="1779687"/>
            <a:ext cx="1108877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BCD.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∴BC=CD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BCF=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∵CF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为公共边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BCF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DCF.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CBF=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60.jpeg">
            <a:extLst>
              <a:ext uri="{FF2B5EF4-FFF2-40B4-BE49-F238E27FC236}">
                <a16:creationId xmlns:a16="http://schemas.microsoft.com/office/drawing/2014/main" id="{02383ED6-C6A7-17D1-03D8-2579B29A7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085" y="2576763"/>
            <a:ext cx="3887230" cy="237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0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AC2CC-D852-E67C-2E78-7CBA4A5B5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F69D31-7261-DBF4-B2C8-6C5DBF093388}"/>
              </a:ext>
            </a:extLst>
          </p:cNvPr>
          <p:cNvSpPr txBox="1"/>
          <p:nvPr/>
        </p:nvSpPr>
        <p:spPr>
          <a:xfrm>
            <a:off x="623620" y="436523"/>
            <a:ext cx="109447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上的一个动点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边上的高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1.jpeg">
            <a:extLst>
              <a:ext uri="{FF2B5EF4-FFF2-40B4-BE49-F238E27FC236}">
                <a16:creationId xmlns:a16="http://schemas.microsoft.com/office/drawing/2014/main" id="{1740262B-5022-348B-A0B7-B0FDFFD48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077" y="3551074"/>
            <a:ext cx="4768613" cy="2232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BAB3464-69F0-BAB3-3498-FE9733E8B960}"/>
              </a:ext>
            </a:extLst>
          </p:cNvPr>
          <p:cNvSpPr txBox="1"/>
          <p:nvPr/>
        </p:nvSpPr>
        <p:spPr>
          <a:xfrm>
            <a:off x="695625" y="2286070"/>
            <a:ext cx="849659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为菱形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89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32A65-69D4-C0CD-6533-4CE59C175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542E19-CFB1-E68C-6A27-3A3274303CC7}"/>
                  </a:ext>
                </a:extLst>
              </p:cNvPr>
              <p:cNvSpPr txBox="1"/>
              <p:nvPr/>
            </p:nvSpPr>
            <p:spPr>
              <a:xfrm>
                <a:off x="501130" y="404790"/>
                <a:ext cx="10224710" cy="7000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𝟏𝟕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542E19-CFB1-E68C-6A27-3A3274303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130" y="404790"/>
                <a:ext cx="10224710" cy="700063"/>
              </a:xfrm>
              <a:prstGeom prst="rect">
                <a:avLst/>
              </a:prstGeom>
              <a:blipFill>
                <a:blip r:embed="rId3"/>
                <a:stretch>
                  <a:fillRect l="-1789" t="-9565" b="-3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BC09A1-F1FD-0AA3-DC5E-64D15A3B0178}"/>
                  </a:ext>
                </a:extLst>
              </p:cNvPr>
              <p:cNvSpPr txBox="1"/>
              <p:nvPr/>
            </p:nvSpPr>
            <p:spPr>
              <a:xfrm>
                <a:off x="501130" y="1196845"/>
                <a:ext cx="8208570" cy="47173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由勾股定理可得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-BE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=AP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-PE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∵BP=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-PE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为平行四边形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∴AB=CD=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-PE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𝟏𝟕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-PE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PE=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CE=CP+PE=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𝑪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BC09A1-F1FD-0AA3-DC5E-64D15A3B0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130" y="1196845"/>
                <a:ext cx="8208570" cy="4717382"/>
              </a:xfrm>
              <a:prstGeom prst="rect">
                <a:avLst/>
              </a:prstGeom>
              <a:blipFill>
                <a:blip r:embed="rId4"/>
                <a:stretch>
                  <a:fillRect l="-2227" t="-2455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61.jpeg">
            <a:extLst>
              <a:ext uri="{FF2B5EF4-FFF2-40B4-BE49-F238E27FC236}">
                <a16:creationId xmlns:a16="http://schemas.microsoft.com/office/drawing/2014/main" id="{7DBD51C9-DCBE-125F-0BEC-35798BEFC3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090" y="1610717"/>
            <a:ext cx="4154770" cy="194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2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BF320-835E-CD13-F6CB-09EEA259B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72E1E5-B0E0-1927-0AF7-B79E8656FBB8}"/>
                  </a:ext>
                </a:extLst>
              </p:cNvPr>
              <p:cNvSpPr txBox="1"/>
              <p:nvPr/>
            </p:nvSpPr>
            <p:spPr>
              <a:xfrm>
                <a:off x="479610" y="548800"/>
                <a:ext cx="11016765" cy="18083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交线段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BH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求证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72E1E5-B0E0-1927-0AF7-B79E8656F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548800"/>
                <a:ext cx="11016765" cy="1808380"/>
              </a:xfrm>
              <a:prstGeom prst="rect">
                <a:avLst/>
              </a:prstGeom>
              <a:blipFill>
                <a:blip r:embed="rId3"/>
                <a:stretch>
                  <a:fillRect l="-1716" t="-6397" r="-1660" b="-11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120DDB-F986-B4AC-9702-95D89B27A6C2}"/>
              </a:ext>
            </a:extLst>
          </p:cNvPr>
          <p:cNvSpPr txBox="1"/>
          <p:nvPr/>
        </p:nvSpPr>
        <p:spPr>
          <a:xfrm>
            <a:off x="481290" y="2780955"/>
            <a:ext cx="8640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NP.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BH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AEP=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BHP=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EBN+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EBN+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61.jpeg">
            <a:extLst>
              <a:ext uri="{FF2B5EF4-FFF2-40B4-BE49-F238E27FC236}">
                <a16:creationId xmlns:a16="http://schemas.microsoft.com/office/drawing/2014/main" id="{8E11B210-FF05-1A2B-CA4F-2CC8C03A8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240" y="1844890"/>
            <a:ext cx="4307135" cy="201614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AE5910A-3E92-14B4-E983-5C7D3183514F}"/>
              </a:ext>
            </a:extLst>
          </p:cNvPr>
          <p:cNvGrpSpPr/>
          <p:nvPr/>
        </p:nvGrpSpPr>
        <p:grpSpPr>
          <a:xfrm>
            <a:off x="6942097" y="1817450"/>
            <a:ext cx="4768613" cy="2767381"/>
            <a:chOff x="6942097" y="1817450"/>
            <a:chExt cx="4768613" cy="2767381"/>
          </a:xfrm>
        </p:grpSpPr>
        <p:pic>
          <p:nvPicPr>
            <p:cNvPr id="7" name="image62.jpeg">
              <a:extLst>
                <a:ext uri="{FF2B5EF4-FFF2-40B4-BE49-F238E27FC236}">
                  <a16:creationId xmlns:a16="http://schemas.microsoft.com/office/drawing/2014/main" id="{81EA4334-E8F9-FE97-84E7-6DA9BED04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42097" y="1817450"/>
              <a:ext cx="4768613" cy="2232155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17E1772-438B-3E81-AF1E-59617B8F2B4D}"/>
                </a:ext>
              </a:extLst>
            </p:cNvPr>
            <p:cNvSpPr txBox="1"/>
            <p:nvPr/>
          </p:nvSpPr>
          <p:spPr>
            <a:xfrm>
              <a:off x="8400160" y="4061611"/>
              <a:ext cx="26927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454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0F8FA-3A77-8442-8F2F-D848F8A8F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82A35D1-6FFE-2CD2-B76C-38FB022E40BA}"/>
              </a:ext>
            </a:extLst>
          </p:cNvPr>
          <p:cNvGrpSpPr/>
          <p:nvPr/>
        </p:nvGrpSpPr>
        <p:grpSpPr>
          <a:xfrm>
            <a:off x="7032065" y="2564940"/>
            <a:ext cx="4768613" cy="2767381"/>
            <a:chOff x="6942097" y="1817450"/>
            <a:chExt cx="4768613" cy="2767381"/>
          </a:xfrm>
        </p:grpSpPr>
        <p:pic>
          <p:nvPicPr>
            <p:cNvPr id="3" name="image62.jpeg">
              <a:extLst>
                <a:ext uri="{FF2B5EF4-FFF2-40B4-BE49-F238E27FC236}">
                  <a16:creationId xmlns:a16="http://schemas.microsoft.com/office/drawing/2014/main" id="{918CBC04-87F6-718A-F664-0788126C1A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42097" y="1817450"/>
              <a:ext cx="4768613" cy="2232155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7458A91-2DC3-53BE-E0DF-5BE766F3BA2A}"/>
                </a:ext>
              </a:extLst>
            </p:cNvPr>
            <p:cNvSpPr txBox="1"/>
            <p:nvPr/>
          </p:nvSpPr>
          <p:spPr>
            <a:xfrm>
              <a:off x="8400160" y="4061611"/>
              <a:ext cx="26927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0B9FAD6-0FAD-6F93-7B3F-F6C2D96E437E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8453746" cy="55208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𝑵𝑬𝑩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𝑷𝑬𝑨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𝑩𝑵𝑬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𝑨𝑷𝑬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𝑩𝑵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𝑨𝑷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(A.A.S.),</a:t>
                </a: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∴BE=AE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NE=PE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ENP=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EPN=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∴NE=PE=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NP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ANP=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PCF=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∵AP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PF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CPF+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APE=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0B9FAD6-0FAD-6F93-7B3F-F6C2D96E43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8453746" cy="5520870"/>
              </a:xfrm>
              <a:prstGeom prst="rect">
                <a:avLst/>
              </a:prstGeom>
              <a:blipFill>
                <a:blip r:embed="rId4"/>
                <a:stretch>
                  <a:fillRect l="-2163" b="-3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2447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31992-F2FE-5834-F36E-81CCF26CD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D184AD-ADD8-A5DD-7495-2E124E859281}"/>
                  </a:ext>
                </a:extLst>
              </p:cNvPr>
              <p:cNvSpPr txBox="1"/>
              <p:nvPr/>
            </p:nvSpPr>
            <p:spPr>
              <a:xfrm>
                <a:off x="551615" y="836820"/>
                <a:ext cx="7848545" cy="4473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NAP+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APE=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°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NAP=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CPF.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NAP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CPF</a:t>
                </a:r>
                <a:r>
                  <a:rPr kumimoji="0" lang="zh-CN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𝑨𝑵𝑷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𝑷𝑪𝑭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𝑨𝑵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𝑷𝑪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∠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𝑵𝑨𝑷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=∠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𝑪𝑷𝑭</m:t>
                              </m:r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NAP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CPF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(A.S.A.),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∴NP=CF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∴NE=PE=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zh-CN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3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∴BP=PE+BE=PE+AE=PE+NE+AN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NE+CP=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3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kumimoji="0" lang="en-US" altLang="zh-CN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CF+CP.</a:t>
                </a:r>
                <a:endParaRPr lang="zh-CN" altLang="en-US" sz="1600" dirty="0"/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D184AD-ADD8-A5DD-7495-2E124E859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836820"/>
                <a:ext cx="7848545" cy="4473276"/>
              </a:xfrm>
              <a:prstGeom prst="rect">
                <a:avLst/>
              </a:prstGeom>
              <a:blipFill>
                <a:blip r:embed="rId3"/>
                <a:stretch>
                  <a:fillRect l="-1941" t="-231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C7D48188-83D9-F39B-FAD8-58F554EE6A91}"/>
              </a:ext>
            </a:extLst>
          </p:cNvPr>
          <p:cNvGrpSpPr/>
          <p:nvPr/>
        </p:nvGrpSpPr>
        <p:grpSpPr>
          <a:xfrm>
            <a:off x="7489586" y="3073458"/>
            <a:ext cx="4150799" cy="2422709"/>
            <a:chOff x="6942098" y="2162122"/>
            <a:chExt cx="4150799" cy="2422709"/>
          </a:xfrm>
        </p:grpSpPr>
        <p:pic>
          <p:nvPicPr>
            <p:cNvPr id="5" name="image62.jpeg">
              <a:extLst>
                <a:ext uri="{FF2B5EF4-FFF2-40B4-BE49-F238E27FC236}">
                  <a16:creationId xmlns:a16="http://schemas.microsoft.com/office/drawing/2014/main" id="{1DBDF119-D68D-0439-FD76-7EFA83DCA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42098" y="2162122"/>
              <a:ext cx="4032280" cy="1887483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597189B-A0BA-542B-2E34-4F59BB4C9014}"/>
                </a:ext>
              </a:extLst>
            </p:cNvPr>
            <p:cNvSpPr txBox="1"/>
            <p:nvPr/>
          </p:nvSpPr>
          <p:spPr>
            <a:xfrm>
              <a:off x="8400160" y="4061611"/>
              <a:ext cx="26927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6128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60A65-83DB-434F-B404-45B1C9F57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2AB303-05C4-0925-9260-28C32CDFD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4" y="620805"/>
            <a:ext cx="1072874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把一长方形纸片沿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折叠后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分别落在点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D‘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C’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NFD’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38.jpeg">
            <a:extLst>
              <a:ext uri="{FF2B5EF4-FFF2-40B4-BE49-F238E27FC236}">
                <a16:creationId xmlns:a16="http://schemas.microsoft.com/office/drawing/2014/main" id="{DA18C609-5DC8-B4BD-A208-AABC7BE5E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3212985"/>
            <a:ext cx="3816265" cy="262341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C521318-215B-790A-0341-5148C3B79333}"/>
              </a:ext>
            </a:extLst>
          </p:cNvPr>
          <p:cNvSpPr txBox="1"/>
          <p:nvPr/>
        </p:nvSpPr>
        <p:spPr>
          <a:xfrm>
            <a:off x="2135725" y="1774967"/>
            <a:ext cx="432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600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8688B-254C-57D5-908D-B28BDE5F7C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F5F5E0-D394-A4BC-2C57-711A08F0E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0" y="620805"/>
            <a:ext cx="1094476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的平分线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	   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	      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	       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39.jpeg">
            <a:extLst>
              <a:ext uri="{FF2B5EF4-FFF2-40B4-BE49-F238E27FC236}">
                <a16:creationId xmlns:a16="http://schemas.microsoft.com/office/drawing/2014/main" id="{B3FD374C-C05C-B94D-F76F-76BE184A7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373" y="3068975"/>
            <a:ext cx="3663254" cy="266418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29EDB34-F13C-29FF-A37B-DCDB58EC1513}"/>
              </a:ext>
            </a:extLst>
          </p:cNvPr>
          <p:cNvSpPr txBox="1"/>
          <p:nvPr/>
        </p:nvSpPr>
        <p:spPr>
          <a:xfrm>
            <a:off x="1631690" y="1774967"/>
            <a:ext cx="720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85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D4D27-ED68-0910-0999-C1FFD3989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A1197D-5A35-353C-053B-5034ADBCF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548800"/>
            <a:ext cx="1101676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矩形的两条对角线的一个夹角为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两条对角线的长度的和为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cm,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则这个矩形的一条较短边的长度为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	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	  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cm	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cm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40.jpeg">
            <a:extLst>
              <a:ext uri="{FF2B5EF4-FFF2-40B4-BE49-F238E27FC236}">
                <a16:creationId xmlns:a16="http://schemas.microsoft.com/office/drawing/2014/main" id="{EBA9C34D-0D26-89EB-8E05-5FCEC9C16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85" y="2996970"/>
            <a:ext cx="3816265" cy="280625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9FC0A44-316A-4B27-1DE0-39FFCF09623A}"/>
              </a:ext>
            </a:extLst>
          </p:cNvPr>
          <p:cNvSpPr txBox="1"/>
          <p:nvPr/>
        </p:nvSpPr>
        <p:spPr>
          <a:xfrm>
            <a:off x="2179178" y="1702962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653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F47F7-9758-4378-CE65-2E105B3C9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DBA87F-28B9-1581-E77B-4222539D9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5" y="476795"/>
            <a:ext cx="11232781" cy="248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为边在正方形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内作等边△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41.jpeg">
            <a:extLst>
              <a:ext uri="{FF2B5EF4-FFF2-40B4-BE49-F238E27FC236}">
                <a16:creationId xmlns:a16="http://schemas.microsoft.com/office/drawing/2014/main" id="{BA117239-3421-2641-01A6-9127A0ED1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819" y="3573010"/>
            <a:ext cx="2504361" cy="221382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F2E1325-803F-B0D8-783E-012B810C8BC7}"/>
              </a:ext>
            </a:extLst>
          </p:cNvPr>
          <p:cNvSpPr txBox="1"/>
          <p:nvPr/>
        </p:nvSpPr>
        <p:spPr>
          <a:xfrm>
            <a:off x="9984270" y="155687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40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B526A-A241-D91C-D092-B2D21E859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95B5FC-FE8B-30A8-36EB-305A2ED64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404790"/>
            <a:ext cx="7632530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上的两点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则下列结论中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错误的是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也是平行四边形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是菱形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也是菱形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是矩形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也是矩形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AECF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是正方形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一定是菱形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42.jpeg">
            <a:extLst>
              <a:ext uri="{FF2B5EF4-FFF2-40B4-BE49-F238E27FC236}">
                <a16:creationId xmlns:a16="http://schemas.microsoft.com/office/drawing/2014/main" id="{941BBBEA-BBA7-E9B7-C1D9-3EFD5164C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821" y="2348925"/>
            <a:ext cx="3459889" cy="23395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3D2587B-4F96-461D-4E12-A314D1F327F2}"/>
              </a:ext>
            </a:extLst>
          </p:cNvPr>
          <p:cNvSpPr txBox="1"/>
          <p:nvPr/>
        </p:nvSpPr>
        <p:spPr>
          <a:xfrm>
            <a:off x="2783770" y="1412860"/>
            <a:ext cx="6480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987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81DA9-2E24-F0D6-4A8F-DDF586C28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CBFCA5-630A-9335-C421-022E6AD007F9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10800750" cy="23662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对角线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在对角线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上滑动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的最小值是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B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	         C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CBFCA5-630A-9335-C421-022E6AD00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0800750" cy="2366225"/>
              </a:xfrm>
              <a:prstGeom prst="rect">
                <a:avLst/>
              </a:prstGeom>
              <a:blipFill>
                <a:blip r:embed="rId3"/>
                <a:stretch>
                  <a:fillRect l="-1693" t="-4897" r="-1749" b="-8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43.jpeg">
            <a:extLst>
              <a:ext uri="{FF2B5EF4-FFF2-40B4-BE49-F238E27FC236}">
                <a16:creationId xmlns:a16="http://schemas.microsoft.com/office/drawing/2014/main" id="{DAA01E51-F530-1536-D8E2-31783C9D17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920" y="3576970"/>
            <a:ext cx="2519524" cy="23401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055725B-A23E-F416-D4F4-9B5FDA83A7EE}"/>
              </a:ext>
            </a:extLst>
          </p:cNvPr>
          <p:cNvSpPr txBox="1"/>
          <p:nvPr/>
        </p:nvSpPr>
        <p:spPr>
          <a:xfrm>
            <a:off x="4799910" y="1659907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6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295</TotalTime>
  <Words>2903</Words>
  <Application>Microsoft Office PowerPoint</Application>
  <PresentationFormat>宽屏</PresentationFormat>
  <Paragraphs>198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336</cp:revision>
  <dcterms:created xsi:type="dcterms:W3CDTF">2016-07-05T04:43:00Z</dcterms:created>
  <dcterms:modified xsi:type="dcterms:W3CDTF">2024-11-14T15:58:24Z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