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67" r:id="rId2"/>
    <p:sldId id="2882" r:id="rId3"/>
    <p:sldId id="2883" r:id="rId4"/>
    <p:sldId id="2884" r:id="rId5"/>
    <p:sldId id="2885" r:id="rId6"/>
    <p:sldId id="2886" r:id="rId7"/>
    <p:sldId id="2887" r:id="rId8"/>
    <p:sldId id="2888" r:id="rId9"/>
    <p:sldId id="2889" r:id="rId10"/>
    <p:sldId id="2890" r:id="rId11"/>
    <p:sldId id="2891" r:id="rId12"/>
    <p:sldId id="2892" r:id="rId13"/>
    <p:sldId id="2893" r:id="rId14"/>
    <p:sldId id="2894" r:id="rId15"/>
    <p:sldId id="2895" r:id="rId16"/>
    <p:sldId id="289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7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0" autoAdjust="0"/>
    <p:restoredTop sz="94660"/>
  </p:normalViewPr>
  <p:slideViewPr>
    <p:cSldViewPr showGuides="1">
      <p:cViewPr varScale="1">
        <p:scale>
          <a:sx n="80" d="100"/>
          <a:sy n="80" d="100"/>
        </p:scale>
        <p:origin x="504" y="62"/>
      </p:cViewPr>
      <p:guideLst>
        <p:guide orient="horz" pos="2237"/>
        <p:guide pos="38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B7678-5709-9DD0-D747-34B900BBC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E1657ADB-2DE7-E202-7488-C1C083D56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17FB0ED1-B6F6-85F4-2034-A247B38C6142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913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72DB3-08CB-FA0D-9535-25C315419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1252471-3555-5D8A-D89E-08A09189AC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5D21D94-E37E-344C-B1E2-D8E89B649A98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31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EDB98-7160-192A-479F-1B7649065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D54A769-8F2A-5EE1-23D5-278821F732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AAF5C8BB-AC8A-6C1F-4EB8-CC2166BD09E1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016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29632-B276-D618-5BF4-3C9BF6634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9FA5873-1AC1-7D79-DDA9-47DE60E5A8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6DA9F9B1-B6F4-F6CA-1221-F7372F46776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55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0AF25-4FE0-7EF0-2C44-165C01640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C64357-546C-6A8F-490D-929C75BB7E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9F5B75E2-A7DC-ECD1-BECB-7F72DC603190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972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C634B-FACE-C8EF-2B5E-278235E47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478E94F-DA4A-6EEE-562E-7238827F50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3829B757-A8E3-99EE-D348-FCA9496FDD6F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233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1B289-B33B-01F9-3311-17D77CA26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8DFE1D4C-713C-0E5A-4CFD-F4D910545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5674996E-781D-209F-27EB-1310A729918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39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40996-2FB6-66B4-F528-B80CF15A6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5EDF0FEF-BD1F-8A39-B87A-20FB28370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221C4834-07DD-2F41-1D63-C86F192C81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602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59695-B690-F195-EDF2-5AB18E2EB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1FF7839-7035-8E8C-5535-792DB2615C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8EB4DF53-6400-823B-4FE7-19CF8D1DC63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494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C650B-3683-421B-0377-0D6968B19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588BC46-86F4-451E-D8BD-EF41B866E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D9388210-C5DC-12A9-07EE-83A30F0E52B3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55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ABC3E-5ABF-120D-9729-0CC2DA25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10F4EA7B-8EB9-E5B5-4E46-AEBAF95D87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6E5C32-4CCA-45DF-6E7E-FC59D5954CDD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64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C986C-53DC-BAE2-F623-473C85072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7DF04CD4-0FC9-C7D5-C212-1FAB503F6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CD2A9358-1B07-09EE-ED7C-5FA2DC79748B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55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4D311-D6FE-5D1C-59CC-94F03CA07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96D0B1D3-6B31-ADA6-24B8-F8571448D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BE8D51EC-6035-2A45-9760-0F026FA7E976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04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95F2C-BF1F-96A9-B68D-FB75B63AC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D3F867A-225C-E19F-6E61-CA5D313173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F1598C9E-FB19-DD7F-D3C1-91FD2157181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43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4D0A4-0FB4-F20D-012F-50F9A49D4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F7F182D-62CD-74ED-5C36-D00C79A7E4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文本占位符 2">
            <a:extLst>
              <a:ext uri="{FF2B5EF4-FFF2-40B4-BE49-F238E27FC236}">
                <a16:creationId xmlns:a16="http://schemas.microsoft.com/office/drawing/2014/main" id="{4BBEBF40-903B-3F16-5345-559496BCB4FA}"/>
              </a:ext>
            </a:extLst>
          </p:cNvPr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8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"/><Relationship Id="rId3" Type="http://schemas.openxmlformats.org/officeDocument/2006/relationships/image" Target="../media/image9.TIF"/><Relationship Id="rId7" Type="http://schemas.openxmlformats.org/officeDocument/2006/relationships/image" Target="../media/image19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EFE5EA2-DB2F-8E01-652F-1846D3F45140}"/>
              </a:ext>
            </a:extLst>
          </p:cNvPr>
          <p:cNvSpPr txBox="1"/>
          <p:nvPr/>
        </p:nvSpPr>
        <p:spPr>
          <a:xfrm>
            <a:off x="2567755" y="1556870"/>
            <a:ext cx="610552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</a:t>
            </a:r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en-US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函数的图象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8ED44-A14B-C1C8-C2EB-C7F009D9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10B735-B6FC-CAE4-80CE-FA7C404CAD94}"/>
              </a:ext>
            </a:extLst>
          </p:cNvPr>
          <p:cNvSpPr txBox="1"/>
          <p:nvPr/>
        </p:nvSpPr>
        <p:spPr>
          <a:xfrm>
            <a:off x="623620" y="550514"/>
            <a:ext cx="9792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汽车在每个行驶过程中的速度分别是多少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7BBD79-D2E6-28E9-86B5-3B54736BF599}"/>
                  </a:ext>
                </a:extLst>
              </p:cNvPr>
              <p:cNvSpPr txBox="1"/>
              <p:nvPr/>
            </p:nvSpPr>
            <p:spPr>
              <a:xfrm>
                <a:off x="695625" y="1255540"/>
                <a:ext cx="10152705" cy="36625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段的速度为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1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𝟏𝟔𝟎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(km/h);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段的速度为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段的速度为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(3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40(km/h);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DE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段的速度为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(4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80(km/h)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7BBD79-D2E6-28E9-86B5-3B54736BF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255540"/>
                <a:ext cx="10152705" cy="3662541"/>
              </a:xfrm>
              <a:prstGeom prst="rect">
                <a:avLst/>
              </a:prstGeom>
              <a:blipFill>
                <a:blip r:embed="rId3"/>
                <a:stretch>
                  <a:fillRect l="-1801" t="-166" b="-5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82.jpeg">
            <a:extLst>
              <a:ext uri="{FF2B5EF4-FFF2-40B4-BE49-F238E27FC236}">
                <a16:creationId xmlns:a16="http://schemas.microsoft.com/office/drawing/2014/main" id="{105103B9-D4E1-9420-DBA3-0F99C4BA5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0" y="2708950"/>
            <a:ext cx="4172340" cy="25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0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4430C-25FD-3774-0064-9AD9ED2DC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B24EF0-618C-CEFC-2F6D-157F4335272E}"/>
              </a:ext>
            </a:extLst>
          </p:cNvPr>
          <p:cNvSpPr txBox="1"/>
          <p:nvPr/>
        </p:nvSpPr>
        <p:spPr>
          <a:xfrm>
            <a:off x="623620" y="476795"/>
            <a:ext cx="108007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汽车到达离出发地最远的地方后返回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则返回用了多长时间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53CE9A-9A79-B3C8-E33B-5D2AE3D9C167}"/>
              </a:ext>
            </a:extLst>
          </p:cNvPr>
          <p:cNvSpPr txBox="1"/>
          <p:nvPr/>
        </p:nvSpPr>
        <p:spPr>
          <a:xfrm>
            <a:off x="695625" y="1838147"/>
            <a:ext cx="54003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汽车到达离出发地最远的地方后返回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返回用了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5(h)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2.jpeg">
            <a:extLst>
              <a:ext uri="{FF2B5EF4-FFF2-40B4-BE49-F238E27FC236}">
                <a16:creationId xmlns:a16="http://schemas.microsoft.com/office/drawing/2014/main" id="{ED68097F-C867-890F-C6AA-7D6B3BC1E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065" y="1177720"/>
            <a:ext cx="4172340" cy="25956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7C97BD6-8399-64B0-7704-EF4ABFEB3E24}"/>
              </a:ext>
            </a:extLst>
          </p:cNvPr>
          <p:cNvSpPr txBox="1"/>
          <p:nvPr/>
        </p:nvSpPr>
        <p:spPr>
          <a:xfrm>
            <a:off x="695625" y="3773370"/>
            <a:ext cx="106567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思维点拨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这类利用函数图象解决的实际问题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其解答关键在于正确理解图象中横、纵坐标及拐点表示的意义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理解问题的过程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就能够通过图象得到有关问题的相关信息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4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2AA11-8755-59C2-F24A-8D7B24F83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4.jpeg">
            <a:extLst>
              <a:ext uri="{FF2B5EF4-FFF2-40B4-BE49-F238E27FC236}">
                <a16:creationId xmlns:a16="http://schemas.microsoft.com/office/drawing/2014/main" id="{6C096494-522C-0EA9-89C1-263410DB7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1"/>
            <a:ext cx="1512105" cy="43203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2FB59D32-7A5C-5C7D-F9AD-22FAAA5CC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710" y="1052835"/>
            <a:ext cx="1101676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安徽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如图是某蓄水池的横断面示意图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分深水区和浅水区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如果这个蓄水池以固定的流量注水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下面哪个图象能大致表示水的最大深度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和时间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" name="image185.jpeg">
            <a:extLst>
              <a:ext uri="{FF2B5EF4-FFF2-40B4-BE49-F238E27FC236}">
                <a16:creationId xmlns:a16="http://schemas.microsoft.com/office/drawing/2014/main" id="{BCF13458-DEBA-8719-CEF9-A5C8217276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439" y="3140980"/>
            <a:ext cx="1970153" cy="1880098"/>
          </a:xfrm>
          <a:prstGeom prst="rect">
            <a:avLst/>
          </a:prstGeom>
        </p:spPr>
      </p:pic>
      <p:pic>
        <p:nvPicPr>
          <p:cNvPr id="5" name="image186.jpeg">
            <a:extLst>
              <a:ext uri="{FF2B5EF4-FFF2-40B4-BE49-F238E27FC236}">
                <a16:creationId xmlns:a16="http://schemas.microsoft.com/office/drawing/2014/main" id="{83E26315-35C8-1E7A-4851-62A53E7A4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8739" y="3212986"/>
            <a:ext cx="1602045" cy="1494614"/>
          </a:xfrm>
          <a:prstGeom prst="rect">
            <a:avLst/>
          </a:prstGeom>
        </p:spPr>
      </p:pic>
      <p:pic>
        <p:nvPicPr>
          <p:cNvPr id="6" name="image187.jpeg">
            <a:extLst>
              <a:ext uri="{FF2B5EF4-FFF2-40B4-BE49-F238E27FC236}">
                <a16:creationId xmlns:a16="http://schemas.microsoft.com/office/drawing/2014/main" id="{2E52DF18-3F93-FD80-5E90-0CEF876AB8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3710" y="3247236"/>
            <a:ext cx="1602045" cy="1494614"/>
          </a:xfrm>
          <a:prstGeom prst="rect">
            <a:avLst/>
          </a:prstGeom>
        </p:spPr>
      </p:pic>
      <p:pic>
        <p:nvPicPr>
          <p:cNvPr id="7" name="image188.jpeg">
            <a:extLst>
              <a:ext uri="{FF2B5EF4-FFF2-40B4-BE49-F238E27FC236}">
                <a16:creationId xmlns:a16="http://schemas.microsoft.com/office/drawing/2014/main" id="{081A52DE-C92A-9934-3D6F-7892973D2B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9902" y="3212986"/>
            <a:ext cx="1602045" cy="1494614"/>
          </a:xfrm>
          <a:prstGeom prst="rect">
            <a:avLst/>
          </a:prstGeom>
        </p:spPr>
      </p:pic>
      <p:pic>
        <p:nvPicPr>
          <p:cNvPr id="8" name="image189.jpeg">
            <a:extLst>
              <a:ext uri="{FF2B5EF4-FFF2-40B4-BE49-F238E27FC236}">
                <a16:creationId xmlns:a16="http://schemas.microsoft.com/office/drawing/2014/main" id="{E7C111AC-27F9-3B6E-7BBF-091834AAD2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7799" y="3212986"/>
            <a:ext cx="1602045" cy="149461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37656E2-6FB8-0B6C-1386-263DA1FF4277}"/>
              </a:ext>
            </a:extLst>
          </p:cNvPr>
          <p:cNvSpPr txBox="1"/>
          <p:nvPr/>
        </p:nvSpPr>
        <p:spPr>
          <a:xfrm>
            <a:off x="3814862" y="4869100"/>
            <a:ext cx="388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866F9C-2713-7C03-F402-6740F90C7B91}"/>
              </a:ext>
            </a:extLst>
          </p:cNvPr>
          <p:cNvSpPr txBox="1"/>
          <p:nvPr/>
        </p:nvSpPr>
        <p:spPr>
          <a:xfrm>
            <a:off x="5672535" y="4869100"/>
            <a:ext cx="388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FEF7CC-6BD5-EB33-B430-FCCE4477ED31}"/>
              </a:ext>
            </a:extLst>
          </p:cNvPr>
          <p:cNvSpPr txBox="1"/>
          <p:nvPr/>
        </p:nvSpPr>
        <p:spPr>
          <a:xfrm>
            <a:off x="7680110" y="4869100"/>
            <a:ext cx="388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EC068F-577B-AF64-5E05-E884F755CD7A}"/>
              </a:ext>
            </a:extLst>
          </p:cNvPr>
          <p:cNvSpPr txBox="1"/>
          <p:nvPr/>
        </p:nvSpPr>
        <p:spPr>
          <a:xfrm>
            <a:off x="10056275" y="4846785"/>
            <a:ext cx="388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59FD8B3-EB2D-FB45-5992-D1AE6169CEBB}"/>
              </a:ext>
            </a:extLst>
          </p:cNvPr>
          <p:cNvSpPr txBox="1"/>
          <p:nvPr/>
        </p:nvSpPr>
        <p:spPr>
          <a:xfrm>
            <a:off x="8186643" y="2097929"/>
            <a:ext cx="6045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800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42241-45D9-92EA-CF28-136071269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8EE87A-6278-F94C-E0E9-D05807A66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615" y="548800"/>
            <a:ext cx="1108877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小明从家出发沿笔直的公路去图书馆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在图书馆阅读书报后按原路回到家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如图反映了小明离家的距离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之间的对应关系</a:t>
            </a:r>
            <a:r>
              <a:rPr kumimoji="0" lang="en-US" altLang="zh-CN" sz="32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下列描述错误的是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小明家距图书馆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km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小明在图书馆阅读的时间为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小明在图书馆阅读书报和往返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总时间不足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小明去图书馆的速度比回家时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的速度快</a:t>
            </a:r>
          </a:p>
        </p:txBody>
      </p:sp>
      <p:pic>
        <p:nvPicPr>
          <p:cNvPr id="3" name="image190.jpeg">
            <a:extLst>
              <a:ext uri="{FF2B5EF4-FFF2-40B4-BE49-F238E27FC236}">
                <a16:creationId xmlns:a16="http://schemas.microsoft.com/office/drawing/2014/main" id="{30C73686-3CCA-BDC0-9291-40775AC7C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085" y="2636945"/>
            <a:ext cx="3641902" cy="287429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01C15D6-A3E8-3C5A-9F2E-A30C0E235B80}"/>
              </a:ext>
            </a:extLst>
          </p:cNvPr>
          <p:cNvSpPr txBox="1"/>
          <p:nvPr/>
        </p:nvSpPr>
        <p:spPr>
          <a:xfrm>
            <a:off x="6960060" y="1614044"/>
            <a:ext cx="6045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335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85D10-22CA-FDB6-56F3-AF4024141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96E075-AFAC-5822-912A-082A97A3A4D1}"/>
              </a:ext>
            </a:extLst>
          </p:cNvPr>
          <p:cNvSpPr txBox="1"/>
          <p:nvPr/>
        </p:nvSpPr>
        <p:spPr>
          <a:xfrm>
            <a:off x="623620" y="548800"/>
            <a:ext cx="108007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为了迎接龙舟赛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某市先组织了赛龙舟选拔赛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如图是甲、乙两队在选拔赛时的路程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(min)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回答下列问题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91.jpeg">
            <a:extLst>
              <a:ext uri="{FF2B5EF4-FFF2-40B4-BE49-F238E27FC236}">
                <a16:creationId xmlns:a16="http://schemas.microsoft.com/office/drawing/2014/main" id="{C59E31D5-C52B-C718-8A96-273F5CA94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065" y="2502730"/>
            <a:ext cx="4734624" cy="31939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253AB55-21EC-D3B3-B3C8-690ECFDCF430}"/>
              </a:ext>
            </a:extLst>
          </p:cNvPr>
          <p:cNvSpPr txBox="1"/>
          <p:nvPr/>
        </p:nvSpPr>
        <p:spPr>
          <a:xfrm>
            <a:off x="623620" y="2516751"/>
            <a:ext cx="65351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图象中的自变量是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因变量是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9F208E-84DE-B95D-A658-AE6A26830AC1}"/>
              </a:ext>
            </a:extLst>
          </p:cNvPr>
          <p:cNvSpPr txBox="1"/>
          <p:nvPr/>
        </p:nvSpPr>
        <p:spPr>
          <a:xfrm>
            <a:off x="623620" y="3942381"/>
            <a:ext cx="61055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这次赛龙舟选拔赛的全程是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队先到达终点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87E98A-907D-3632-0AB5-AF2306E59A3B}"/>
              </a:ext>
            </a:extLst>
          </p:cNvPr>
          <p:cNvSpPr txBox="1"/>
          <p:nvPr/>
        </p:nvSpPr>
        <p:spPr>
          <a:xfrm>
            <a:off x="5001649" y="2516751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C57428F-61FD-75FC-2410-E4A05D5E62E1}"/>
              </a:ext>
            </a:extLst>
          </p:cNvPr>
          <p:cNvSpPr txBox="1"/>
          <p:nvPr/>
        </p:nvSpPr>
        <p:spPr>
          <a:xfrm>
            <a:off x="2207730" y="3048588"/>
            <a:ext cx="12526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路程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50D758-838A-A4A9-591D-1B0B46A32C1A}"/>
              </a:ext>
            </a:extLst>
          </p:cNvPr>
          <p:cNvSpPr txBox="1"/>
          <p:nvPr/>
        </p:nvSpPr>
        <p:spPr>
          <a:xfrm>
            <a:off x="1388914" y="4496378"/>
            <a:ext cx="13228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</a:t>
            </a:r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EA89D1D-1EAE-D209-C9E6-690D4FE65DA0}"/>
              </a:ext>
            </a:extLst>
          </p:cNvPr>
          <p:cNvSpPr txBox="1"/>
          <p:nvPr/>
        </p:nvSpPr>
        <p:spPr>
          <a:xfrm>
            <a:off x="3489544" y="4496378"/>
            <a:ext cx="8063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49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07667-9DE2-0BE4-EBCC-04C9BFAEA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C673D1B-0294-8D36-6E2F-2643578C23FA}"/>
              </a:ext>
            </a:extLst>
          </p:cNvPr>
          <p:cNvSpPr txBox="1"/>
          <p:nvPr/>
        </p:nvSpPr>
        <p:spPr>
          <a:xfrm>
            <a:off x="551616" y="548800"/>
            <a:ext cx="77765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求甲队和乙队相遇时乙队的速度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E6C1A4-FD9F-BEA6-614A-94B43941C1D7}"/>
              </a:ext>
            </a:extLst>
          </p:cNvPr>
          <p:cNvSpPr txBox="1"/>
          <p:nvPr/>
        </p:nvSpPr>
        <p:spPr>
          <a:xfrm>
            <a:off x="551616" y="1247190"/>
            <a:ext cx="1051273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由图象可知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甲队和乙队相遇时乙队的速度是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(1 000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400(m/min)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甲队和乙队相遇时乙队的速度是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m/min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91.jpeg">
            <a:extLst>
              <a:ext uri="{FF2B5EF4-FFF2-40B4-BE49-F238E27FC236}">
                <a16:creationId xmlns:a16="http://schemas.microsoft.com/office/drawing/2014/main" id="{B81D85E2-A422-9D53-A4AB-85C89E882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55" y="3077166"/>
            <a:ext cx="4320300" cy="291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1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448BA-2F0A-25F0-E9BA-BBEC32A20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8C27457-FC34-10BB-3F32-029B33B10EDF}"/>
              </a:ext>
            </a:extLst>
          </p:cNvPr>
          <p:cNvSpPr txBox="1"/>
          <p:nvPr/>
        </p:nvSpPr>
        <p:spPr>
          <a:xfrm>
            <a:off x="579170" y="415021"/>
            <a:ext cx="95046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求甲队和乙队相遇时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甲队划行了多少米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D17BF3-92CB-306D-2797-42885BC9E373}"/>
                  </a:ext>
                </a:extLst>
              </p:cNvPr>
              <p:cNvSpPr txBox="1"/>
              <p:nvPr/>
            </p:nvSpPr>
            <p:spPr>
              <a:xfrm>
                <a:off x="579170" y="1205879"/>
                <a:ext cx="10344140" cy="47255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由图象可知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甲队的速度为</a:t>
                </a:r>
                <a:endParaRPr lang="en-US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1 000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250(m/min),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min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甲队和乙队相遇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400(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𝟓𝟐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250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𝟓𝟐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甲队和乙队相遇时</a:t>
                </a:r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甲队划行了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𝟔𝟎𝟎</m:t>
                        </m:r>
                      </m:num>
                      <m:den>
                        <m:r>
                          <a:rPr lang="en-US" altLang="zh-CN" sz="3600" b="1" i="1" smtClean="0">
                            <a:solidFill>
                              <a:srgbClr val="DB251C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</a:t>
                </a:r>
                <a:r>
                  <a:rPr lang="en-US" altLang="zh-CN" sz="3600" b="1" i="1" dirty="0">
                    <a:solidFill>
                      <a:srgbClr val="DB251C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DB251C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D17BF3-92CB-306D-2797-42885BC9E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70" y="1205879"/>
                <a:ext cx="10344140" cy="4725524"/>
              </a:xfrm>
              <a:prstGeom prst="rect">
                <a:avLst/>
              </a:prstGeom>
              <a:blipFill>
                <a:blip r:embed="rId3"/>
                <a:stretch>
                  <a:fillRect l="-1768" t="-2581" b="-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191.jpeg">
            <a:extLst>
              <a:ext uri="{FF2B5EF4-FFF2-40B4-BE49-F238E27FC236}">
                <a16:creationId xmlns:a16="http://schemas.microsoft.com/office/drawing/2014/main" id="{28DA7239-A18E-FEAD-E2F6-B742917C1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071" y="1412860"/>
            <a:ext cx="4482968" cy="302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22C59-F7B3-8A70-5283-621B89EC3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3.jpeg">
            <a:extLst>
              <a:ext uri="{FF2B5EF4-FFF2-40B4-BE49-F238E27FC236}">
                <a16:creationId xmlns:a16="http://schemas.microsoft.com/office/drawing/2014/main" id="{2351D37A-77FE-678E-42A8-47A7BD3F1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5" y="548800"/>
            <a:ext cx="5093513" cy="41375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E8B64A0-C617-9B4C-4F56-353DCE9E5F7D}"/>
              </a:ext>
            </a:extLst>
          </p:cNvPr>
          <p:cNvSpPr txBox="1"/>
          <p:nvPr/>
        </p:nvSpPr>
        <p:spPr>
          <a:xfrm>
            <a:off x="695625" y="1268850"/>
            <a:ext cx="1044072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函数图象的概念</a:t>
            </a: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函数的图象是由平面直角坐标系中一系列的点组成的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我们用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的值来表示点的横坐标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它所对应的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的值作为点的纵坐标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这样每一对有序数对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在平面直角坐标系中就表示一个点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取不同值时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就产生了不同的点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把符合条件的这些点用平滑的曲线连起来所得到的直线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或曲线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就是所给函数的图象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69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EFB4C3-B684-451D-27CB-15F6FB161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4995C46-A52E-18BC-D7E8-1723B675DFB4}"/>
              </a:ext>
            </a:extLst>
          </p:cNvPr>
          <p:cNvSpPr txBox="1"/>
          <p:nvPr/>
        </p:nvSpPr>
        <p:spPr>
          <a:xfrm>
            <a:off x="839635" y="692810"/>
            <a:ext cx="1000869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函数图象的画法</a:t>
            </a: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由函数的关系式画函数图象的一般步骤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列表给出自变量与函数的一些对应值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以表中的对应值为坐标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在平面直角坐标系内描出相应的点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按照自变量由小到大的顺序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把所描的各点用平滑的曲线连起来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这种画函数图象的方法通常称为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DF9437-A876-767C-3B90-1941581A6B5A}"/>
              </a:ext>
            </a:extLst>
          </p:cNvPr>
          <p:cNvSpPr txBox="1"/>
          <p:nvPr/>
        </p:nvSpPr>
        <p:spPr>
          <a:xfrm>
            <a:off x="7536100" y="4509075"/>
            <a:ext cx="16846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0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5387D-51D6-F75D-E997-D06808412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4.jpeg">
            <a:extLst>
              <a:ext uri="{FF2B5EF4-FFF2-40B4-BE49-F238E27FC236}">
                <a16:creationId xmlns:a16="http://schemas.microsoft.com/office/drawing/2014/main" id="{98BF927F-518A-D3FB-8BC7-F7A5B95A9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6840475" cy="555657"/>
          </a:xfrm>
          <a:prstGeom prst="rect">
            <a:avLst/>
          </a:prstGeom>
        </p:spPr>
      </p:pic>
      <p:pic>
        <p:nvPicPr>
          <p:cNvPr id="3" name="image175.jpeg">
            <a:extLst>
              <a:ext uri="{FF2B5EF4-FFF2-40B4-BE49-F238E27FC236}">
                <a16:creationId xmlns:a16="http://schemas.microsoft.com/office/drawing/2014/main" id="{94BDE40C-FA0B-5696-5C82-55F3043EA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30" y="1268850"/>
            <a:ext cx="6709936" cy="4679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F6DD863-6130-1D2E-2A5F-BD3783A4FBD0}"/>
              </a:ext>
            </a:extLst>
          </p:cNvPr>
          <p:cNvSpPr txBox="1"/>
          <p:nvPr/>
        </p:nvSpPr>
        <p:spPr>
          <a:xfrm>
            <a:off x="2207730" y="109049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画函数的图象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76.jpeg">
            <a:extLst>
              <a:ext uri="{FF2B5EF4-FFF2-40B4-BE49-F238E27FC236}">
                <a16:creationId xmlns:a16="http://schemas.microsoft.com/office/drawing/2014/main" id="{76D1A0D4-BEB7-F195-8776-95DC21054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30" y="1901218"/>
            <a:ext cx="551211" cy="30586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A5A896-C472-C4C3-6808-91949FAD9964}"/>
                  </a:ext>
                </a:extLst>
              </p:cNvPr>
              <p:cNvSpPr txBox="1"/>
              <p:nvPr/>
            </p:nvSpPr>
            <p:spPr>
              <a:xfrm>
                <a:off x="767630" y="1734111"/>
                <a:ext cx="10224710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小明同学在电脑上进行高尔夫球的模拟练习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在某处按函数关系式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3600" b="1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击球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球正好进洞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是球的飞行高度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(m)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是球飞出的水平距离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请你根据函数关系式填写下表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endParaRPr lang="zh-CN" altLang="zh-CN" sz="3600" b="1" dirty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A5A896-C472-C4C3-6808-91949FAD9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734111"/>
                <a:ext cx="10224710" cy="2554545"/>
              </a:xfrm>
              <a:prstGeom prst="rect">
                <a:avLst/>
              </a:prstGeom>
              <a:blipFill>
                <a:blip r:embed="rId6"/>
                <a:stretch>
                  <a:fillRect l="-1849" t="-4524" r="-1312" b="-7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E1ECE7E-D2D2-7668-03C2-919EE4728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941724"/>
              </p:ext>
            </p:extLst>
          </p:nvPr>
        </p:nvGraphicFramePr>
        <p:xfrm>
          <a:off x="1775700" y="4590731"/>
          <a:ext cx="8856612" cy="1155700"/>
        </p:xfrm>
        <a:graphic>
          <a:graphicData uri="http://schemas.openxmlformats.org/drawingml/2006/table">
            <a:tbl>
              <a:tblPr firstRow="1" firstCol="1" bandRow="1"/>
              <a:tblGrid>
                <a:gridCol w="699206">
                  <a:extLst>
                    <a:ext uri="{9D8B030D-6E8A-4147-A177-3AD203B41FA5}">
                      <a16:colId xmlns:a16="http://schemas.microsoft.com/office/drawing/2014/main" val="2950324512"/>
                    </a:ext>
                  </a:extLst>
                </a:gridCol>
                <a:gridCol w="699206">
                  <a:extLst>
                    <a:ext uri="{9D8B030D-6E8A-4147-A177-3AD203B41FA5}">
                      <a16:colId xmlns:a16="http://schemas.microsoft.com/office/drawing/2014/main" val="3029416891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763025683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2525826686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2361928973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485261495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2207568822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654893167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748651578"/>
                    </a:ext>
                  </a:extLst>
                </a:gridCol>
                <a:gridCol w="932275">
                  <a:extLst>
                    <a:ext uri="{9D8B030D-6E8A-4147-A177-3AD203B41FA5}">
                      <a16:colId xmlns:a16="http://schemas.microsoft.com/office/drawing/2014/main" val="4015154721"/>
                    </a:ext>
                  </a:extLst>
                </a:gridCol>
              </a:tblGrid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1649231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/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600" b="1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6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6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4858792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BC240144-F2A6-73BE-523F-7271398A3BCB}"/>
              </a:ext>
            </a:extLst>
          </p:cNvPr>
          <p:cNvSpPr txBox="1"/>
          <p:nvPr/>
        </p:nvSpPr>
        <p:spPr>
          <a:xfrm>
            <a:off x="4159047" y="5110966"/>
            <a:ext cx="8926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1B72449-06FA-FA5D-EFB6-F8231928AF8B}"/>
              </a:ext>
            </a:extLst>
          </p:cNvPr>
          <p:cNvSpPr txBox="1"/>
          <p:nvPr/>
        </p:nvSpPr>
        <p:spPr>
          <a:xfrm>
            <a:off x="5260492" y="5121175"/>
            <a:ext cx="388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93C7A6-0978-C198-826C-335BE7A928AD}"/>
              </a:ext>
            </a:extLst>
          </p:cNvPr>
          <p:cNvSpPr txBox="1"/>
          <p:nvPr/>
        </p:nvSpPr>
        <p:spPr>
          <a:xfrm>
            <a:off x="6073741" y="5128436"/>
            <a:ext cx="7920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A360459-2C1B-E6D0-02C9-43EE09FE50E1}"/>
              </a:ext>
            </a:extLst>
          </p:cNvPr>
          <p:cNvSpPr txBox="1"/>
          <p:nvPr/>
        </p:nvSpPr>
        <p:spPr>
          <a:xfrm>
            <a:off x="7003513" y="5157120"/>
            <a:ext cx="6765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4588534-1F0B-2267-8F7D-202AE52B6B91}"/>
              </a:ext>
            </a:extLst>
          </p:cNvPr>
          <p:cNvSpPr txBox="1"/>
          <p:nvPr/>
        </p:nvSpPr>
        <p:spPr>
          <a:xfrm>
            <a:off x="7899628" y="5137516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8F0FBFA-9A9A-593F-CFD9-4C2A5A9C0AE9}"/>
              </a:ext>
            </a:extLst>
          </p:cNvPr>
          <p:cNvSpPr txBox="1"/>
          <p:nvPr/>
        </p:nvSpPr>
        <p:spPr>
          <a:xfrm>
            <a:off x="8855666" y="5168581"/>
            <a:ext cx="820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70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3C2BB-82FA-14CF-BC30-26BF04B87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69DB482-D84F-D764-AC22-4087EE270B11}"/>
              </a:ext>
            </a:extLst>
          </p:cNvPr>
          <p:cNvSpPr txBox="1"/>
          <p:nvPr/>
        </p:nvSpPr>
        <p:spPr>
          <a:xfrm>
            <a:off x="551615" y="476795"/>
            <a:ext cx="97206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描点、连线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绘制出高尔夫球飞行的路线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77.jpeg">
            <a:extLst>
              <a:ext uri="{FF2B5EF4-FFF2-40B4-BE49-F238E27FC236}">
                <a16:creationId xmlns:a16="http://schemas.microsoft.com/office/drawing/2014/main" id="{743E6841-F0FE-9700-C15D-EF00C2688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85" y="1381670"/>
            <a:ext cx="5266666" cy="295220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C0860E-00A0-1626-24C3-2605E7B1695D}"/>
              </a:ext>
            </a:extLst>
          </p:cNvPr>
          <p:cNvSpPr txBox="1"/>
          <p:nvPr/>
        </p:nvSpPr>
        <p:spPr>
          <a:xfrm>
            <a:off x="576985" y="1233704"/>
            <a:ext cx="33588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路线如答案图所示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5F47157-E443-FCE2-3907-8E3D05AEF479}"/>
              </a:ext>
            </a:extLst>
          </p:cNvPr>
          <p:cNvGrpSpPr/>
          <p:nvPr/>
        </p:nvGrpSpPr>
        <p:grpSpPr>
          <a:xfrm>
            <a:off x="5663970" y="1233704"/>
            <a:ext cx="5652032" cy="3983416"/>
            <a:chOff x="5087930" y="1264894"/>
            <a:chExt cx="5652032" cy="3983416"/>
          </a:xfrm>
        </p:grpSpPr>
        <p:pic>
          <p:nvPicPr>
            <p:cNvPr id="7" name="image178.jpeg">
              <a:extLst>
                <a:ext uri="{FF2B5EF4-FFF2-40B4-BE49-F238E27FC236}">
                  <a16:creationId xmlns:a16="http://schemas.microsoft.com/office/drawing/2014/main" id="{E83A0A64-49F1-CC90-80AA-58EA033F2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87930" y="1264894"/>
              <a:ext cx="5652032" cy="316822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5A60A67-5F7A-E4DD-EB98-B54EC2F6D041}"/>
                </a:ext>
              </a:extLst>
            </p:cNvPr>
            <p:cNvSpPr txBox="1"/>
            <p:nvPr/>
          </p:nvSpPr>
          <p:spPr>
            <a:xfrm>
              <a:off x="7035610" y="4725090"/>
              <a:ext cx="175667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3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7FF489B-F3F2-C042-B92F-D25375C65670}"/>
              </a:ext>
            </a:extLst>
          </p:cNvPr>
          <p:cNvSpPr txBox="1"/>
          <p:nvPr/>
        </p:nvSpPr>
        <p:spPr>
          <a:xfrm>
            <a:off x="623620" y="2636945"/>
            <a:ext cx="417629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从图象上看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高尔夫球的最大飞行高度是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球的起点与洞之间的距离是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CE5D3D9-88FC-F286-A98F-B1F05CEB11B5}"/>
              </a:ext>
            </a:extLst>
          </p:cNvPr>
          <p:cNvSpPr txBox="1"/>
          <p:nvPr/>
        </p:nvSpPr>
        <p:spPr>
          <a:xfrm>
            <a:off x="1831824" y="3755593"/>
            <a:ext cx="8799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8083AE-D1CC-377F-801F-0C333EC19D95}"/>
              </a:ext>
            </a:extLst>
          </p:cNvPr>
          <p:cNvSpPr txBox="1"/>
          <p:nvPr/>
        </p:nvSpPr>
        <p:spPr>
          <a:xfrm>
            <a:off x="1919710" y="4852936"/>
            <a:ext cx="5040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strike="noStrike" kern="1200" cap="none" spc="0" normalizeH="0" baseline="0" noProof="0" dirty="0">
                <a:ln>
                  <a:noFill/>
                </a:ln>
                <a:solidFill>
                  <a:srgbClr val="E13E2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402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EA250-87C4-4B97-1060-F50FF902F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79.jpeg">
            <a:extLst>
              <a:ext uri="{FF2B5EF4-FFF2-40B4-BE49-F238E27FC236}">
                <a16:creationId xmlns:a16="http://schemas.microsoft.com/office/drawing/2014/main" id="{AC6D328A-202C-852D-2AE4-655CBDD690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548800"/>
            <a:ext cx="1601910" cy="4576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F1075E-46E6-0C3C-E589-2215C0CCCB21}"/>
                  </a:ext>
                </a:extLst>
              </p:cNvPr>
              <p:cNvSpPr txBox="1"/>
              <p:nvPr/>
            </p:nvSpPr>
            <p:spPr>
              <a:xfrm>
                <a:off x="623620" y="1124840"/>
                <a:ext cx="9720675" cy="2851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下面在函数</a:t>
                </a:r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</a:t>
                </a:r>
                <a:r>
                  <a:rPr lang="zh-CN" altLang="zh-CN" sz="3600" b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的图象上的点是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A.(2,1)	                   B.(-2,1)	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C.(2,0)	                   D.(-2,0)</a:t>
                </a:r>
                <a:endParaRPr lang="zh-CN" altLang="zh-CN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F1075E-46E6-0C3C-E589-2215C0CCC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24840"/>
                <a:ext cx="9720675" cy="2851165"/>
              </a:xfrm>
              <a:prstGeom prst="rect">
                <a:avLst/>
              </a:prstGeom>
              <a:blipFill>
                <a:blip r:embed="rId4"/>
                <a:stretch>
                  <a:fillRect l="-1881" b="-7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D9909BE0-A6B9-3D86-9FC7-A8063463C259}"/>
              </a:ext>
            </a:extLst>
          </p:cNvPr>
          <p:cNvSpPr txBox="1"/>
          <p:nvPr/>
        </p:nvSpPr>
        <p:spPr>
          <a:xfrm>
            <a:off x="8400160" y="1412860"/>
            <a:ext cx="604592" cy="83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DB251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01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2D881-3037-50D0-582A-1CD321FA9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A5FC5F-7E69-5D8D-DB94-3BCCED301032}"/>
              </a:ext>
            </a:extLst>
          </p:cNvPr>
          <p:cNvSpPr txBox="1"/>
          <p:nvPr/>
        </p:nvSpPr>
        <p:spPr>
          <a:xfrm>
            <a:off x="623619" y="2593425"/>
            <a:ext cx="72725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判断点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(-1,-3)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(-2,-4)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在不在此函数图象上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CC8FEA5-75E5-F946-1C53-65D07C707D50}"/>
              </a:ext>
            </a:extLst>
          </p:cNvPr>
          <p:cNvSpPr txBox="1"/>
          <p:nvPr/>
        </p:nvSpPr>
        <p:spPr>
          <a:xfrm>
            <a:off x="623620" y="476795"/>
            <a:ext cx="63247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已知函数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画出该函数的图象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2FA7B3-C5EC-1678-9788-EDFDD38D1BDC}"/>
              </a:ext>
            </a:extLst>
          </p:cNvPr>
          <p:cNvSpPr txBox="1"/>
          <p:nvPr/>
        </p:nvSpPr>
        <p:spPr>
          <a:xfrm>
            <a:off x="674350" y="1773949"/>
            <a:ext cx="4896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77508A0-A2A8-993F-755D-BB6278190B8E}"/>
              </a:ext>
            </a:extLst>
          </p:cNvPr>
          <p:cNvGrpSpPr/>
          <p:nvPr/>
        </p:nvGrpSpPr>
        <p:grpSpPr>
          <a:xfrm>
            <a:off x="8169244" y="523586"/>
            <a:ext cx="3030401" cy="3793388"/>
            <a:chOff x="7104070" y="2246977"/>
            <a:chExt cx="3030401" cy="3793388"/>
          </a:xfrm>
        </p:grpSpPr>
        <p:pic>
          <p:nvPicPr>
            <p:cNvPr id="9" name="image180.jpeg">
              <a:extLst>
                <a:ext uri="{FF2B5EF4-FFF2-40B4-BE49-F238E27FC236}">
                  <a16:creationId xmlns:a16="http://schemas.microsoft.com/office/drawing/2014/main" id="{0D68DC3E-BC0C-668F-970F-CAE9DF5E2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6075" y="2246977"/>
              <a:ext cx="2958396" cy="3270168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A35B86B-3B9A-34EA-0A32-B592FCEFBDFA}"/>
                </a:ext>
              </a:extLst>
            </p:cNvPr>
            <p:cNvSpPr txBox="1"/>
            <p:nvPr/>
          </p:nvSpPr>
          <p:spPr>
            <a:xfrm>
              <a:off x="7104070" y="5517145"/>
              <a:ext cx="28802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答案图</a:t>
              </a:r>
              <a:r>
                <a:rPr lang="en-US" altLang="zh-CN" sz="2800" b="1" dirty="0">
                  <a:solidFill>
                    <a:srgbClr val="E13E2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93194D8-B7EF-448A-B9E5-528260B53C67}"/>
              </a:ext>
            </a:extLst>
          </p:cNvPr>
          <p:cNvSpPr txBox="1"/>
          <p:nvPr/>
        </p:nvSpPr>
        <p:spPr>
          <a:xfrm>
            <a:off x="674349" y="3966899"/>
            <a:ext cx="686175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从图象上可以看出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600" b="1" dirty="0">
              <a:solidFill>
                <a:srgbClr val="E1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在该函数图象上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600" b="1" dirty="0">
              <a:solidFill>
                <a:srgbClr val="E1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(2,3)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不在该函数图象上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79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C8C98-2641-AB21-0376-CFBB750F3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81.jpeg">
            <a:extLst>
              <a:ext uri="{FF2B5EF4-FFF2-40B4-BE49-F238E27FC236}">
                <a16:creationId xmlns:a16="http://schemas.microsoft.com/office/drawing/2014/main" id="{1D5AF271-086B-FFE4-5EA4-178F419D2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30" y="640745"/>
            <a:ext cx="7226972" cy="50403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F53C924-A4E4-3E93-4422-782FA6AA2262}"/>
              </a:ext>
            </a:extLst>
          </p:cNvPr>
          <p:cNvSpPr txBox="1"/>
          <p:nvPr/>
        </p:nvSpPr>
        <p:spPr>
          <a:xfrm>
            <a:off x="2279735" y="498449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从图象中获取信息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83.jpeg">
            <a:extLst>
              <a:ext uri="{FF2B5EF4-FFF2-40B4-BE49-F238E27FC236}">
                <a16:creationId xmlns:a16="http://schemas.microsoft.com/office/drawing/2014/main" id="{0D1AEBAA-033B-8D43-32E9-70C704626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20" y="1340855"/>
            <a:ext cx="680971" cy="377872"/>
          </a:xfrm>
          <a:prstGeom prst="rect">
            <a:avLst/>
          </a:prstGeom>
        </p:spPr>
      </p:pic>
      <p:pic>
        <p:nvPicPr>
          <p:cNvPr id="6" name="image182.jpeg">
            <a:extLst>
              <a:ext uri="{FF2B5EF4-FFF2-40B4-BE49-F238E27FC236}">
                <a16:creationId xmlns:a16="http://schemas.microsoft.com/office/drawing/2014/main" id="{55943C92-2000-0831-7D1A-71C3B10A5D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070" y="2954915"/>
            <a:ext cx="4377088" cy="272302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B0609D5-82F1-D6C3-802B-70996E5E6FFE}"/>
              </a:ext>
            </a:extLst>
          </p:cNvPr>
          <p:cNvSpPr txBox="1"/>
          <p:nvPr/>
        </p:nvSpPr>
        <p:spPr>
          <a:xfrm>
            <a:off x="623620" y="1180059"/>
            <a:ext cx="1055332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如图描述了一辆汽车在某一直路上的行驶过程中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汽车离出发地的距离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和行驶时间</a:t>
            </a:r>
            <a:r>
              <a:rPr lang="en-US" altLang="zh-CN" sz="3600" b="1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请根据图象回答下列问题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71C5AB-DB72-61F4-5A14-F1CE5C0F4B3B}"/>
              </a:ext>
            </a:extLst>
          </p:cNvPr>
          <p:cNvSpPr txBox="1"/>
          <p:nvPr/>
        </p:nvSpPr>
        <p:spPr>
          <a:xfrm>
            <a:off x="694122" y="2966604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汽车共行驶了多少千米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0085E7-D64A-35FF-EE14-3917B960ECC1}"/>
              </a:ext>
            </a:extLst>
          </p:cNvPr>
          <p:cNvSpPr txBox="1"/>
          <p:nvPr/>
        </p:nvSpPr>
        <p:spPr>
          <a:xfrm>
            <a:off x="722552" y="3717020"/>
            <a:ext cx="61055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汽车共行驶了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 km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03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63711-1487-F402-D971-6CA5F19B4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1F320A-3A5D-4E38-5EEA-98440411E7D0}"/>
              </a:ext>
            </a:extLst>
          </p:cNvPr>
          <p:cNvSpPr txBox="1"/>
          <p:nvPr/>
        </p:nvSpPr>
        <p:spPr>
          <a:xfrm>
            <a:off x="551614" y="549972"/>
            <a:ext cx="88566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汽车在行驶途中停留了多长时间</a:t>
            </a:r>
            <a:r>
              <a:rPr lang="en-US" altLang="zh-CN" sz="3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0548E6-9976-AD39-FAE9-C38A3CF7A872}"/>
              </a:ext>
            </a:extLst>
          </p:cNvPr>
          <p:cNvSpPr txBox="1"/>
          <p:nvPr/>
        </p:nvSpPr>
        <p:spPr>
          <a:xfrm>
            <a:off x="623620" y="1412859"/>
            <a:ext cx="61428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汽车在行驶途中停留了</a:t>
            </a:r>
            <a:endParaRPr lang="en-US" altLang="zh-CN" sz="3600" b="1" dirty="0">
              <a:solidFill>
                <a:srgbClr val="E13E22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5(h)</a:t>
            </a:r>
            <a:r>
              <a:rPr lang="en-US" altLang="zh-CN" sz="3600" b="1" i="1" dirty="0">
                <a:solidFill>
                  <a:srgbClr val="E13E22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182.jpeg">
            <a:extLst>
              <a:ext uri="{FF2B5EF4-FFF2-40B4-BE49-F238E27FC236}">
                <a16:creationId xmlns:a16="http://schemas.microsoft.com/office/drawing/2014/main" id="{6D64F052-1170-0D7A-18DC-B057A1A9C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30" y="2013024"/>
            <a:ext cx="4172340" cy="25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7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DlkNWFlNzljY2ZmNmU2YzY4ZDViMGQwMmJkNTg1Nj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602</TotalTime>
  <Words>1178</Words>
  <Application>Microsoft Office PowerPoint</Application>
  <PresentationFormat>宽屏</PresentationFormat>
  <Paragraphs>108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PC</cp:lastModifiedBy>
  <cp:revision>348</cp:revision>
  <dcterms:created xsi:type="dcterms:W3CDTF">2016-07-05T04:43:00Z</dcterms:created>
  <dcterms:modified xsi:type="dcterms:W3CDTF">2024-11-18T15:44:18Z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