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67" r:id="rId2"/>
    <p:sldId id="2709" r:id="rId3"/>
    <p:sldId id="2710" r:id="rId4"/>
    <p:sldId id="2711" r:id="rId5"/>
    <p:sldId id="2712" r:id="rId6"/>
    <p:sldId id="2713" r:id="rId7"/>
    <p:sldId id="2714" r:id="rId8"/>
    <p:sldId id="2715" r:id="rId9"/>
    <p:sldId id="2716" r:id="rId10"/>
    <p:sldId id="2717" r:id="rId11"/>
    <p:sldId id="2718" r:id="rId12"/>
    <p:sldId id="2719" r:id="rId13"/>
    <p:sldId id="2720" r:id="rId14"/>
    <p:sldId id="2721" r:id="rId15"/>
    <p:sldId id="2722" r:id="rId16"/>
    <p:sldId id="2723" r:id="rId17"/>
    <p:sldId id="2724" r:id="rId18"/>
    <p:sldId id="2725" r:id="rId19"/>
    <p:sldId id="2726" r:id="rId20"/>
    <p:sldId id="2727" r:id="rId21"/>
    <p:sldId id="2728" r:id="rId22"/>
    <p:sldId id="2729" r:id="rId23"/>
    <p:sldId id="2730" r:id="rId24"/>
    <p:sldId id="2731" r:id="rId25"/>
    <p:sldId id="2732" r:id="rId26"/>
    <p:sldId id="2733" r:id="rId27"/>
    <p:sldId id="2734" r:id="rId28"/>
    <p:sldId id="2735" r:id="rId29"/>
    <p:sldId id="2736" r:id="rId30"/>
    <p:sldId id="2737" r:id="rId31"/>
    <p:sldId id="2739" r:id="rId32"/>
    <p:sldId id="2740" r:id="rId33"/>
    <p:sldId id="2741" r:id="rId34"/>
    <p:sldId id="2742" r:id="rId35"/>
    <p:sldId id="2743" r:id="rId36"/>
    <p:sldId id="2744" r:id="rId37"/>
    <p:sldId id="2745" r:id="rId38"/>
    <p:sldId id="2746" r:id="rId39"/>
    <p:sldId id="2747" r:id="rId40"/>
    <p:sldId id="2748" r:id="rId41"/>
    <p:sldId id="274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7CBBD-3AD3-AE83-6197-891B7133F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5FF2E5-E13F-F723-A956-192123D9B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71C024-D55A-9B01-E92A-B2A772CA205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911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79C1BA-7E58-4F87-65A4-679EAB476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63EE63-522B-ED16-0AEB-B767E688DB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E55893-01D3-05FC-E45C-9C93EC48E6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34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92444-0760-8E87-1064-E7759C8A6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54EDCE0-7267-3EAD-10F1-C853D3FD69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98C2FE0-B383-6F63-497F-7D0622C652C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31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046A9-E6AA-EBD0-3CC7-C33F92268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9036302-0FF8-9768-0972-863EE4087B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8E1459-277A-CBC0-D9FE-9B5B93C538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4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BF89A-DA12-A89B-2C39-0BBCF3595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EE4312-4089-34E7-9A43-BBF2D7D968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CB23F62-4F0D-374C-1880-1AB9310AA90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32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88EDA-28AF-0825-F854-AA208C16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071C34-625D-4F0B-74E5-F0CB94302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346295A-4687-CBF9-2CF1-AA9E4ADED0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052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D02D1-40E4-2F8A-1C6A-A820199D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992DFA-05A0-0A86-0035-A47431C43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75F1830-B1C7-B384-F0F7-FE2B39DF61D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76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7B9BE-EF40-22B8-318F-7CC98E5E1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9D41E6-25FF-9D79-D01E-78BF754B37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DD00377-77E6-ED8A-C13B-17D0F841D3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725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B4952-88D0-EBD2-C98F-DCF6D72D1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4053367-FECD-B7D1-62CC-3FA58E6F1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9909E9-DCAA-A76A-5974-EF98E94E78C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670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FC629-B591-F777-D0DF-34F21666B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3E747C-6E5E-6680-0DB1-66EC6D1A3D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0E6D44C-60A2-99C2-7591-0D6DCCED4F7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93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FA7CC-25EE-8FEC-18D6-D9E21425C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E15C520-2F7D-6DAC-D5F1-DDA00A771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02BE29-2CBF-5E91-0A9C-72C34A2617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72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9D2B9-0900-32B8-7908-B5348D8C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54CC03-382F-A2E0-7A15-1AAA0D8C74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28C586-D41A-94E6-6C08-CC15273462B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431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AB119-4882-F6AB-F095-FA217153E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F73CB3-769C-50C8-E710-70B2BA53C9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30CE1C-B311-AE79-29C5-9F4502D16B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0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B54ED-7F9E-3CC9-8894-FE6869388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FAF51E7-9872-AF76-04F7-10B5FCD2E0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C035E0-045E-B810-1D3A-010E435C1F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680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B9C55-A756-E5B2-946F-42710DE06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A6B04E5-72BA-983C-3838-3FA9DACD2B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8ED076C-182C-3A51-9CA7-625A0FFC5FD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904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36C59-5B23-5571-896B-E17AAD162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BDCE5D-D82F-C470-E1A6-C6D19A7191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F4C8B6-6AF7-1714-5108-D2FB927D11A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3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0D401-81B6-C330-7AA4-8408AAAFB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9A9B095-4C31-D64A-3576-D4742062AC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B2BE06-095E-ECA3-BBF7-39E6DD4EEDF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990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775C95-C27A-D02F-DA60-0B9882B29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493B62D-F800-5EC8-F98E-C51923D027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FBEB45-81F4-7737-6861-5EDEB3AA72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86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09668-035D-7FAB-0E6F-6A2AEE940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D58CAD-8C43-20A1-E92D-D4C92EBBF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19409C-A9BE-7994-682A-30A5A79201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4331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BD28E-9B1B-2BB4-A410-0C35127C9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5AD1BF6-FC10-7D91-98A7-242841B642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D065309-DB88-EDB1-D657-0555AE1937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062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B65A3-C9C2-1C2C-32F3-E35E09778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F65201-9768-D46C-0EB1-93C299DC14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901E1D-3D40-ED7F-EF31-D6BC45C0E0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073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DCF80-1BA8-F525-A3F2-92E5AB53B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66E904-2374-4533-FB0F-9A58EAEA66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E9877A-0979-126A-1A1C-935DB8A1929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3584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45712-093C-F043-A30C-C59F7CD3C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9215AC-5B5D-CDA9-97C0-D7702AC58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8852903-5E9F-1017-7878-DFB72D2A6F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4187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8C315-5CA9-E25D-8696-8FF7F34CA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D9E365B-DFFF-58B7-F123-6004EA9C23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D39347A-9D15-E59F-DDE3-16130979432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7018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E812A-C6F1-7DFE-D269-D69050C2D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761D762-2A36-8211-1687-9E69F87B64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30F3AF-5650-6473-913A-63EB22495D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581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05E8E-D9DD-4C65-61A9-1A757B368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2B5954-1A70-C062-A528-93EBDBBFCE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C9AF08-22C2-BAEF-1A74-084F844EDC6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953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DDA6D-B857-D501-A4B7-F87B9B9BF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656E35-9CEB-889A-4F0F-0CBA3EEA52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191583E-C1E8-E108-5954-EEAC0CC540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9957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4656A-E1A0-EAD4-FBA2-F81345F5E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530AD1E-E689-7DCF-08AF-EF2F85ED91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BC9D363-834C-730B-A57B-28FFB9E8F1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5376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6AC2F-D63E-081F-4D1F-FFDDFC8D4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0CC127-E2CE-AFB7-3E89-DDE54C8001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0C0B70-4953-A592-03F8-4C28C24AD6F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981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851C7-38A3-F0E0-05D2-867D4AC8D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4130F9-DDE2-B404-1F9E-633A064700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3BF04F7-E423-1523-2B10-71F3F2EF67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754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25385-0C50-3547-D746-197D7C97E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DFDDD0B-B3B2-0510-0E1C-D7CE59E02B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F7B3901-C706-3758-8F7A-0C81DD5B82F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1647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8EA2D-BAD5-FC3F-A312-726C6524E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B09B141-595C-4911-52C9-603C8BDD78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224396-84D8-EC72-602E-E8DC0FD40E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90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AF6B0-B6DE-A959-266E-C5CAA08F2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7916DA-1BDC-BA36-0B5A-B8E4A8ECDB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641AD17-8F9F-66E7-EFE3-DFD932092A8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358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12098-CE58-B699-7492-FA176E7C8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595BF78-E7CD-E08A-51E9-CE14399EE5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DC961F-D3A9-D3D7-1E50-D5BF24E2AF1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831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CDFCB-94A4-0D03-AE95-CDF7EC2A1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53B4328-27C6-91F8-D758-730ED1636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0F0F2E8-C094-6C83-61B0-0B92AC414A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325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FE847-35A7-67B6-4E6A-E2A290E37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CA7C00-69FB-687D-5750-E8E9D3D8C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7FD0CA1-0712-BA44-BAEB-2072F75B112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43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80D3D-59EE-D8DF-E3A3-11091BBA4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138966-4FE6-8802-B691-1B63886DAB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3154325-FFBB-1E36-7661-E506DF34CE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75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BA951-C641-2CAB-6E43-D48E8534B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DB6A99-AC33-8313-2E86-3502637E06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7B064A-B962-BD3E-EF52-924362F383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9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C54E0-ADD1-9584-1D6A-68720C900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C95A72-33DE-5DFF-DB7F-09FDF1F33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E622ADC-F0F1-7E70-D600-C4C0CC3F17D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93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20D53-B068-558C-472E-017CC0BE0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4D3CE5-6C3A-E714-C179-FA912B1D2E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357C628-F7F5-F726-A4A3-5CA3B0FD69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43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87A78CC-CF08-3137-E26D-6D0B5804994E}"/>
              </a:ext>
            </a:extLst>
          </p:cNvPr>
          <p:cNvSpPr txBox="1"/>
          <p:nvPr/>
        </p:nvSpPr>
        <p:spPr>
          <a:xfrm>
            <a:off x="1379672" y="1844890"/>
            <a:ext cx="943265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《数据的整理与初步处理》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07C90-4ED7-20DA-F9CC-5E9757ED0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F2EA494-67A6-A966-81B3-A66BE2FB6611}"/>
              </a:ext>
            </a:extLst>
          </p:cNvPr>
          <p:cNvSpPr txBox="1"/>
          <p:nvPr/>
        </p:nvSpPr>
        <p:spPr>
          <a:xfrm>
            <a:off x="443607" y="404790"/>
            <a:ext cx="10800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某市初中学生学业水平考试某考生各科成绩如下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6CBE3C8-8C67-1E1F-0614-C57513851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620168"/>
              </p:ext>
            </p:extLst>
          </p:nvPr>
        </p:nvGraphicFramePr>
        <p:xfrm>
          <a:off x="587614" y="1195988"/>
          <a:ext cx="11016769" cy="1704340"/>
        </p:xfrm>
        <a:graphic>
          <a:graphicData uri="http://schemas.openxmlformats.org/drawingml/2006/table">
            <a:tbl>
              <a:tblPr firstRow="1" firstCol="1" bandRow="1"/>
              <a:tblGrid>
                <a:gridCol w="1101556">
                  <a:extLst>
                    <a:ext uri="{9D8B030D-6E8A-4147-A177-3AD203B41FA5}">
                      <a16:colId xmlns:a16="http://schemas.microsoft.com/office/drawing/2014/main" val="2290121342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302363829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2322691082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3495025523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3606960305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2848992337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2875876737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3967645828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370735316"/>
                    </a:ext>
                  </a:extLst>
                </a:gridCol>
                <a:gridCol w="827365">
                  <a:extLst>
                    <a:ext uri="{9D8B030D-6E8A-4147-A177-3AD203B41FA5}">
                      <a16:colId xmlns:a16="http://schemas.microsoft.com/office/drawing/2014/main" val="2363011018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2094730077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84313403"/>
                    </a:ext>
                  </a:extLst>
                </a:gridCol>
                <a:gridCol w="826168">
                  <a:extLst>
                    <a:ext uri="{9D8B030D-6E8A-4147-A177-3AD203B41FA5}">
                      <a16:colId xmlns:a16="http://schemas.microsoft.com/office/drawing/2014/main" val="204901172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科目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英语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化学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历史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信息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724660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得分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1043550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E5A0D595-B0B5-A605-BFDE-A85501B0F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07" y="3004290"/>
            <a:ext cx="1130478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其中语数英和实验技能四科按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、物理按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、化学按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、思品按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、历史按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、信息按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、体育按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、地理按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、生物按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分别计入总成绩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根据上表计算该考生的学业水平考试总成绩为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660	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662	    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661	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1 066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14C1CC-71BB-119D-84DF-133B99329FC2}"/>
              </a:ext>
            </a:extLst>
          </p:cNvPr>
          <p:cNvSpPr txBox="1"/>
          <p:nvPr/>
        </p:nvSpPr>
        <p:spPr>
          <a:xfrm>
            <a:off x="9336225" y="4725090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789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D167F-D613-7A76-6EF7-11F20F8BE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A0503C-27B6-8F1F-C574-08D4C260B948}"/>
                  </a:ext>
                </a:extLst>
              </p:cNvPr>
              <p:cNvSpPr txBox="1"/>
              <p:nvPr/>
            </p:nvSpPr>
            <p:spPr>
              <a:xfrm>
                <a:off x="623620" y="540038"/>
                <a:ext cx="10800750" cy="5207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二、填空题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已知一组从小到大的数据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:0,4,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的中位数是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等于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甲、乙两个同学在四次数学模拟测试中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平均成绩都是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方差分别是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zh-CN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甲</m:t>
                            </m:r>
                          </m:sub>
                        </m:sSub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zh-CN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乙</m:t>
                            </m:r>
                          </m:sub>
                        </m:sSub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则甲、乙两个同学的数学成绩比较稳定的是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A0503C-27B6-8F1F-C574-08D4C260B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540038"/>
                <a:ext cx="10800750" cy="5207388"/>
              </a:xfrm>
              <a:prstGeom prst="rect">
                <a:avLst/>
              </a:prstGeom>
              <a:blipFill>
                <a:blip r:embed="rId3"/>
                <a:stretch>
                  <a:fillRect l="-1693" r="-1749" b="-3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D80BB07-E816-3C60-427C-B1B4F5EAA997}"/>
              </a:ext>
            </a:extLst>
          </p:cNvPr>
          <p:cNvSpPr txBox="1"/>
          <p:nvPr/>
        </p:nvSpPr>
        <p:spPr>
          <a:xfrm>
            <a:off x="2063720" y="2348925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2B87E7-F9CF-2A24-CD42-714D31B74165}"/>
              </a:ext>
            </a:extLst>
          </p:cNvPr>
          <p:cNvSpPr txBox="1"/>
          <p:nvPr/>
        </p:nvSpPr>
        <p:spPr>
          <a:xfrm>
            <a:off x="6960060" y="5013110"/>
            <a:ext cx="964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D1C96-1469-111A-3CD1-BF653FE20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3ADB5A-9BCA-1654-10B7-FEDAA73E6101}"/>
              </a:ext>
            </a:extLst>
          </p:cNvPr>
          <p:cNvSpPr txBox="1"/>
          <p:nvPr/>
        </p:nvSpPr>
        <p:spPr>
          <a:xfrm>
            <a:off x="695625" y="692810"/>
            <a:ext cx="1036872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小颖同学上学期数学平时成绩、期中成绩、期末成绩分别是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项成绩分别按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的比例计算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那么小颖上学期数学成绩是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:3,1,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,-1,-3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的平均数是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则这组数据的方差是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2FF6C0-C8D9-E553-46F2-DAF722EB8599}"/>
              </a:ext>
            </a:extLst>
          </p:cNvPr>
          <p:cNvSpPr txBox="1"/>
          <p:nvPr/>
        </p:nvSpPr>
        <p:spPr>
          <a:xfrm>
            <a:off x="1631690" y="3356995"/>
            <a:ext cx="720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21057A-D65C-FA52-A969-5C599C7EA57A}"/>
              </a:ext>
            </a:extLst>
          </p:cNvPr>
          <p:cNvSpPr txBox="1"/>
          <p:nvPr/>
        </p:nvSpPr>
        <p:spPr>
          <a:xfrm>
            <a:off x="1559685" y="5009426"/>
            <a:ext cx="720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671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E44ED-D17E-02E6-D6E0-BC4AD1F7A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E05AFF-99C2-6874-3DCA-F71473F27E6B}"/>
              </a:ext>
            </a:extLst>
          </p:cNvPr>
          <p:cNvSpPr txBox="1"/>
          <p:nvPr/>
        </p:nvSpPr>
        <p:spPr>
          <a:xfrm>
            <a:off x="695625" y="548105"/>
            <a:ext cx="106567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某商场销售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四种商品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它们的单价依次是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某天这四种商品销售数量的百分比如图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则这天销售的四种商品的平均单价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6.jpeg">
            <a:extLst>
              <a:ext uri="{FF2B5EF4-FFF2-40B4-BE49-F238E27FC236}">
                <a16:creationId xmlns:a16="http://schemas.microsoft.com/office/drawing/2014/main" id="{2C7C4695-58EA-CEC7-732C-99E4D10A6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925" y="2636945"/>
            <a:ext cx="3061243" cy="30612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B62E302-7E95-8B02-4ECE-C004ACC77286}"/>
              </a:ext>
            </a:extLst>
          </p:cNvPr>
          <p:cNvSpPr txBox="1"/>
          <p:nvPr/>
        </p:nvSpPr>
        <p:spPr>
          <a:xfrm>
            <a:off x="2207730" y="2210098"/>
            <a:ext cx="118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826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A2DD9-E899-5E56-C652-E25D71D8B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3D1ED4-F611-BFCE-DB67-4549C001447F}"/>
              </a:ext>
            </a:extLst>
          </p:cNvPr>
          <p:cNvSpPr txBox="1"/>
          <p:nvPr/>
        </p:nvSpPr>
        <p:spPr>
          <a:xfrm>
            <a:off x="767630" y="404790"/>
            <a:ext cx="1044072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为实现“畅通重庆”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加强交通管理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严防交通事故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一名警察在渝万高速公路上随机测得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辆车的车速如下表所示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辆车的车速的众数和中位数之和是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7C6537F-0D11-D962-B2AF-19174597F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15443"/>
              </p:ext>
            </p:extLst>
          </p:nvPr>
        </p:nvGraphicFramePr>
        <p:xfrm>
          <a:off x="1559685" y="4077045"/>
          <a:ext cx="9072630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2791578">
                  <a:extLst>
                    <a:ext uri="{9D8B030D-6E8A-4147-A177-3AD203B41FA5}">
                      <a16:colId xmlns:a16="http://schemas.microsoft.com/office/drawing/2014/main" val="1225487429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2293720327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648977847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3330047012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2925551538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472249356"/>
                    </a:ext>
                  </a:extLst>
                </a:gridCol>
                <a:gridCol w="1046842">
                  <a:extLst>
                    <a:ext uri="{9D8B030D-6E8A-4147-A177-3AD203B41FA5}">
                      <a16:colId xmlns:a16="http://schemas.microsoft.com/office/drawing/2014/main" val="1141709706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车序号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08877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车速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千米</a:t>
                      </a:r>
                      <a:r>
                        <a:rPr lang="en-US" sz="36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392226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22370E53-2493-F34F-D14A-665EDAA4A228}"/>
              </a:ext>
            </a:extLst>
          </p:cNvPr>
          <p:cNvSpPr txBox="1"/>
          <p:nvPr/>
        </p:nvSpPr>
        <p:spPr>
          <a:xfrm>
            <a:off x="2135725" y="3069622"/>
            <a:ext cx="1080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82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B76C1-65A7-8472-97BB-62DA1FBB0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867449-AE96-806B-D6CA-D65663EBF204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656740" cy="2534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甲、乙两支仪仗队各有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名队员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队员的身高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单位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:cm)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用小圆点标在如下统计图中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根据图形表述的信息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请判断甲、乙两队队员身高数据的方差的大小关系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u="sng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600" b="1" u="sng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”或“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867449-AE96-806B-D6CA-D65663EBF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656740" cy="2534348"/>
              </a:xfrm>
              <a:prstGeom prst="rect">
                <a:avLst/>
              </a:prstGeom>
              <a:blipFill>
                <a:blip r:embed="rId3"/>
                <a:stretch>
                  <a:fillRect l="-1716" t="-4567" r="-1773" b="-1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67.jpeg">
            <a:extLst>
              <a:ext uri="{FF2B5EF4-FFF2-40B4-BE49-F238E27FC236}">
                <a16:creationId xmlns:a16="http://schemas.microsoft.com/office/drawing/2014/main" id="{7928B233-7C4A-A3AC-5D81-9478D60CE8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250" y="3140980"/>
            <a:ext cx="7067500" cy="258328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EF50593-2B31-A14E-B082-772FDBA6D7A2}"/>
              </a:ext>
            </a:extLst>
          </p:cNvPr>
          <p:cNvSpPr txBox="1"/>
          <p:nvPr/>
        </p:nvSpPr>
        <p:spPr>
          <a:xfrm>
            <a:off x="3028383" y="2185865"/>
            <a:ext cx="8926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431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45F2B-5579-84F8-D8AF-DCFBACB7A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90BF31-B2E2-4696-86A8-4F23643EB119}"/>
              </a:ext>
            </a:extLst>
          </p:cNvPr>
          <p:cNvSpPr txBox="1"/>
          <p:nvPr/>
        </p:nvSpPr>
        <p:spPr>
          <a:xfrm>
            <a:off x="551614" y="1268850"/>
            <a:ext cx="1087275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如果四个整数数据中的三个分别是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且它们的中位数也是整数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那么它们的中位数是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4FCBD2-58A8-4C5D-FC73-AC4C8B13CD15}"/>
              </a:ext>
            </a:extLst>
          </p:cNvPr>
          <p:cNvSpPr txBox="1"/>
          <p:nvPr/>
        </p:nvSpPr>
        <p:spPr>
          <a:xfrm>
            <a:off x="8688180" y="2245038"/>
            <a:ext cx="1900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18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2FF0C-8639-DE6E-A9C5-4FC76A91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E92940-9DD6-52B9-3494-CB037A3D5FAF}"/>
              </a:ext>
            </a:extLst>
          </p:cNvPr>
          <p:cNvSpPr txBox="1"/>
          <p:nvPr/>
        </p:nvSpPr>
        <p:spPr>
          <a:xfrm>
            <a:off x="623620" y="476795"/>
            <a:ext cx="1094476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其余每题各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某校课外环保小组对本市的十个地方抽样做空气的含尘调查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数据如下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01,0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04,0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04,0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04,0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01,0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说出这组数据的众数和它的实际意义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B83CE4-2783-82D1-69D0-8A0D8333668E}"/>
              </a:ext>
            </a:extLst>
          </p:cNvPr>
          <p:cNvSpPr txBox="1"/>
          <p:nvPr/>
        </p:nvSpPr>
        <p:spPr>
          <a:xfrm>
            <a:off x="710752" y="4653085"/>
            <a:ext cx="107704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实际意义是反映了空气质量状况的集中趋势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40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6AFEF-C7A0-5F67-8472-A5519C448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565A30-91A9-10C2-3330-D8DBBA54F682}"/>
              </a:ext>
            </a:extLst>
          </p:cNvPr>
          <p:cNvSpPr txBox="1"/>
          <p:nvPr/>
        </p:nvSpPr>
        <p:spPr>
          <a:xfrm>
            <a:off x="695625" y="476795"/>
            <a:ext cx="1072874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如果国家环保局对大气飘尘的要求为平均值不超过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问该市的空气是否符合国家环保要求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F0AB7A-CDFD-E566-996B-379D38ECC57B}"/>
              </a:ext>
            </a:extLst>
          </p:cNvPr>
          <p:cNvSpPr txBox="1"/>
          <p:nvPr/>
        </p:nvSpPr>
        <p:spPr>
          <a:xfrm>
            <a:off x="695624" y="2914582"/>
            <a:ext cx="1072874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028(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025,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该市空气不符合国家环保要求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3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59882-50D4-5873-EA0C-00943DAE1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136FAE6-E438-7D4F-3F1B-16478FC169F1}"/>
              </a:ext>
            </a:extLst>
          </p:cNvPr>
          <p:cNvSpPr txBox="1"/>
          <p:nvPr/>
        </p:nvSpPr>
        <p:spPr>
          <a:xfrm>
            <a:off x="623620" y="562988"/>
            <a:ext cx="9936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小明在七年级上学期的数学成绩如表所示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3C3D756-0D9A-F1D2-8093-4457D2E810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76622"/>
              </p:ext>
            </p:extLst>
          </p:nvPr>
        </p:nvGraphicFramePr>
        <p:xfrm>
          <a:off x="695626" y="1484865"/>
          <a:ext cx="10296714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2238828">
                  <a:extLst>
                    <a:ext uri="{9D8B030D-6E8A-4147-A177-3AD203B41FA5}">
                      <a16:colId xmlns:a16="http://schemas.microsoft.com/office/drawing/2014/main" val="3436936088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3269332430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1629312742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2617455335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2362109997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136569008"/>
                    </a:ext>
                  </a:extLst>
                </a:gridCol>
                <a:gridCol w="1342981">
                  <a:extLst>
                    <a:ext uri="{9D8B030D-6E8A-4147-A177-3AD203B41FA5}">
                      <a16:colId xmlns:a16="http://schemas.microsoft.com/office/drawing/2014/main" val="416399938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测验类型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月考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月考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月考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月考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期中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期末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4115645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数学成绩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261265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FDB10ED-6AA6-D01F-0FB8-072383AF54EB}"/>
              </a:ext>
            </a:extLst>
          </p:cNvPr>
          <p:cNvSpPr txBox="1"/>
          <p:nvPr/>
        </p:nvSpPr>
        <p:spPr>
          <a:xfrm>
            <a:off x="623620" y="2916111"/>
            <a:ext cx="9936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计算出小明该学期月考的平均成绩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A36BFB-4E00-A2DB-62AD-F86DFF06CEBE}"/>
                  </a:ext>
                </a:extLst>
              </p:cNvPr>
              <p:cNvSpPr txBox="1"/>
              <p:nvPr/>
            </p:nvSpPr>
            <p:spPr>
              <a:xfrm>
                <a:off x="588435" y="3824523"/>
                <a:ext cx="10224710" cy="1443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月考平均成绩为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85)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小明该学期月考的平均成绩是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89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A36BFB-4E00-A2DB-62AD-F86DFF06C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435" y="3824523"/>
                <a:ext cx="10224710" cy="1443921"/>
              </a:xfrm>
              <a:prstGeom prst="rect">
                <a:avLst/>
              </a:prstGeom>
              <a:blipFill>
                <a:blip r:embed="rId3"/>
                <a:stretch>
                  <a:fillRect l="-1849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440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40B93-BDB1-AD5D-ACEA-10E209C0E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6864B1-8A1F-378F-E7CF-D84213F00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620805"/>
            <a:ext cx="10152705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衡量样本和总体的波动大小的特征数是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平均数	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方差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众数        	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中位数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0B4428-684A-4A57-F94B-792D5FC4C055}"/>
              </a:ext>
            </a:extLst>
          </p:cNvPr>
          <p:cNvSpPr txBox="1"/>
          <p:nvPr/>
        </p:nvSpPr>
        <p:spPr>
          <a:xfrm>
            <a:off x="9264220" y="164377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348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0520-4150-1FB0-2509-937E2947B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768C11-4D11-1A2F-7A37-99C2EF8C46E4}"/>
              </a:ext>
            </a:extLst>
          </p:cNvPr>
          <p:cNvSpPr txBox="1"/>
          <p:nvPr/>
        </p:nvSpPr>
        <p:spPr>
          <a:xfrm>
            <a:off x="479611" y="463692"/>
            <a:ext cx="103687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如果该学期的总评成绩是根据如图所示的权数计算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请计算出小明该学期的总评成绩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8.jpeg">
            <a:extLst>
              <a:ext uri="{FF2B5EF4-FFF2-40B4-BE49-F238E27FC236}">
                <a16:creationId xmlns:a16="http://schemas.microsoft.com/office/drawing/2014/main" id="{9CD80EF2-8BC6-3F0B-06E7-5C4213BD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00" y="2996970"/>
            <a:ext cx="3727387" cy="245204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976681-8588-0AD0-5A9D-5ACC884966AC}"/>
              </a:ext>
            </a:extLst>
          </p:cNvPr>
          <p:cNvSpPr txBox="1"/>
          <p:nvPr/>
        </p:nvSpPr>
        <p:spPr>
          <a:xfrm>
            <a:off x="479611" y="1844890"/>
            <a:ext cx="853113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小明该学期的数学总评成绩为</a:t>
            </a:r>
            <a:endParaRPr lang="en-US" altLang="zh-CN" sz="3600" b="1" dirty="0">
              <a:solidFill>
                <a:srgbClr val="E1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89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30%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60%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小明该学期的数学总评成绩是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88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2C2F5-F45F-086F-6BBD-CEEC873FE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0CE8BE-B8B9-1577-2980-F9FC56F87EF5}"/>
              </a:ext>
            </a:extLst>
          </p:cNvPr>
          <p:cNvSpPr txBox="1"/>
          <p:nvPr/>
        </p:nvSpPr>
        <p:spPr>
          <a:xfrm>
            <a:off x="695625" y="548800"/>
            <a:ext cx="1036872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如图是某中学田径队队员年龄结构条形统计图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根据图中信息解答下列问题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田径队共有多少人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9.jpeg">
            <a:extLst>
              <a:ext uri="{FF2B5EF4-FFF2-40B4-BE49-F238E27FC236}">
                <a16:creationId xmlns:a16="http://schemas.microsoft.com/office/drawing/2014/main" id="{7D0E90F8-543F-01CA-5B97-486A9AC58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647" y="2324001"/>
            <a:ext cx="3959878" cy="28802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3F14A0-5CCD-8C69-955B-ED0497D96B7B}"/>
              </a:ext>
            </a:extLst>
          </p:cNvPr>
          <p:cNvSpPr txBox="1"/>
          <p:nvPr/>
        </p:nvSpPr>
        <p:spPr>
          <a:xfrm>
            <a:off x="695625" y="3044166"/>
            <a:ext cx="482433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田径队共有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24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C82A6-33D2-D182-933B-CD68EEF75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9DF97F-0FB0-C205-6290-78AE1D50D89C}"/>
              </a:ext>
            </a:extLst>
          </p:cNvPr>
          <p:cNvSpPr txBox="1"/>
          <p:nvPr/>
        </p:nvSpPr>
        <p:spPr>
          <a:xfrm>
            <a:off x="551615" y="764815"/>
            <a:ext cx="1015270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该队队员年龄的众数和中位数分别是多少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30D123-C025-0F73-46C8-33F1CA08124A}"/>
              </a:ext>
            </a:extLst>
          </p:cNvPr>
          <p:cNvSpPr txBox="1"/>
          <p:nvPr/>
        </p:nvSpPr>
        <p:spPr>
          <a:xfrm>
            <a:off x="551615" y="1700880"/>
            <a:ext cx="1065674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将这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个数据按顺序排列如下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该队队员年龄的众数和中位数分别是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岁、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72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2E92C-AEE6-A681-7CA6-7FBF91E53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EFC11E-E3EC-FA48-A1E9-A3C9E4A4A2A1}"/>
              </a:ext>
            </a:extLst>
          </p:cNvPr>
          <p:cNvSpPr txBox="1"/>
          <p:nvPr/>
        </p:nvSpPr>
        <p:spPr>
          <a:xfrm>
            <a:off x="695625" y="620805"/>
            <a:ext cx="8496590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该队队员的平均年龄是多少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7F9199-C2E1-4311-9F5B-F1782505EDB2}"/>
                  </a:ext>
                </a:extLst>
              </p:cNvPr>
              <p:cNvSpPr txBox="1"/>
              <p:nvPr/>
            </p:nvSpPr>
            <p:spPr>
              <a:xfrm>
                <a:off x="695625" y="1628875"/>
                <a:ext cx="9648670" cy="20185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barPr>
                      <m:e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bar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该队队员的平均年龄是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47F9199-C2E1-4311-9F5B-F1782505E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628875"/>
                <a:ext cx="9648670" cy="2018501"/>
              </a:xfrm>
              <a:prstGeom prst="rect">
                <a:avLst/>
              </a:prstGeom>
              <a:blipFill>
                <a:blip r:embed="rId3"/>
                <a:stretch>
                  <a:fillRect l="-1895" b="-10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648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36716-9098-C86C-5CB7-FDFF8545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6B6700F-490D-B350-7749-1ED303B4CD9C}"/>
              </a:ext>
            </a:extLst>
          </p:cNvPr>
          <p:cNvSpPr txBox="1"/>
          <p:nvPr/>
        </p:nvSpPr>
        <p:spPr>
          <a:xfrm>
            <a:off x="623619" y="404790"/>
            <a:ext cx="110167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东升广告公司欲招聘广告策划人员一名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对甲、乙、丙三名候选人进行了三项素质测试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他们的各项测试成绩如下表所示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368EA44-723D-C568-8C25-80B451520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112838"/>
              </p:ext>
            </p:extLst>
          </p:nvPr>
        </p:nvGraphicFramePr>
        <p:xfrm>
          <a:off x="6556921" y="2757321"/>
          <a:ext cx="5117268" cy="3072130"/>
        </p:xfrm>
        <a:graphic>
          <a:graphicData uri="http://schemas.openxmlformats.org/drawingml/2006/table">
            <a:tbl>
              <a:tblPr firstRow="1" firstCol="1" bandRow="1"/>
              <a:tblGrid>
                <a:gridCol w="1279317">
                  <a:extLst>
                    <a:ext uri="{9D8B030D-6E8A-4147-A177-3AD203B41FA5}">
                      <a16:colId xmlns:a16="http://schemas.microsoft.com/office/drawing/2014/main" val="2851753109"/>
                    </a:ext>
                  </a:extLst>
                </a:gridCol>
                <a:gridCol w="1279317">
                  <a:extLst>
                    <a:ext uri="{9D8B030D-6E8A-4147-A177-3AD203B41FA5}">
                      <a16:colId xmlns:a16="http://schemas.microsoft.com/office/drawing/2014/main" val="3694806705"/>
                    </a:ext>
                  </a:extLst>
                </a:gridCol>
                <a:gridCol w="1279317">
                  <a:extLst>
                    <a:ext uri="{9D8B030D-6E8A-4147-A177-3AD203B41FA5}">
                      <a16:colId xmlns:a16="http://schemas.microsoft.com/office/drawing/2014/main" val="2302552625"/>
                    </a:ext>
                  </a:extLst>
                </a:gridCol>
                <a:gridCol w="1279317">
                  <a:extLst>
                    <a:ext uri="{9D8B030D-6E8A-4147-A177-3AD203B41FA5}">
                      <a16:colId xmlns:a16="http://schemas.microsoft.com/office/drawing/2014/main" val="1854284299"/>
                    </a:ext>
                  </a:extLst>
                </a:gridCol>
              </a:tblGrid>
              <a:tr h="217805">
                <a:tc rowSpan="2"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测试项目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测试成绩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76169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201713"/>
                  </a:ext>
                </a:extLst>
              </a:tr>
              <a:tr h="246180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创新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72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67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048649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综合知识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46756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67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77974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4F2F02C-9660-EAC1-55D0-879890E3B830}"/>
              </a:ext>
            </a:extLst>
          </p:cNvPr>
          <p:cNvSpPr txBox="1"/>
          <p:nvPr/>
        </p:nvSpPr>
        <p:spPr>
          <a:xfrm>
            <a:off x="591194" y="1487397"/>
            <a:ext cx="106567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如果根据三项测试的平均成绩确定录用人选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那么谁将被录用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60B1F0-D8AE-463A-ACE2-00E787C295A1}"/>
              </a:ext>
            </a:extLst>
          </p:cNvPr>
          <p:cNvSpPr txBox="1"/>
          <p:nvPr/>
        </p:nvSpPr>
        <p:spPr>
          <a:xfrm>
            <a:off x="644029" y="2523671"/>
            <a:ext cx="545197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甲三项测试的平均成绩为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(72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乙三项测试的平均成绩为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丙三项测试的平均成绩为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(67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甲将被录用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19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843CC-9736-D2E4-5E94-FC56513ED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BDBDCD-587F-102B-4B1B-27685473352E}"/>
              </a:ext>
            </a:extLst>
          </p:cNvPr>
          <p:cNvSpPr txBox="1"/>
          <p:nvPr/>
        </p:nvSpPr>
        <p:spPr>
          <a:xfrm>
            <a:off x="479610" y="548800"/>
            <a:ext cx="108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根据实际需要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公司将创新、综合知识、语言三项测试得分按扇形统计图所示比例确定甲、乙、丙三人的测试成绩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此时谁将被录用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0.jpeg">
            <a:extLst>
              <a:ext uri="{FF2B5EF4-FFF2-40B4-BE49-F238E27FC236}">
                <a16:creationId xmlns:a16="http://schemas.microsoft.com/office/drawing/2014/main" id="{02AD1880-F308-B844-0324-4E1212E8C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946" y="2144297"/>
            <a:ext cx="3240225" cy="324022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120EFB4-1D29-4FE9-7098-D6E3D2126829}"/>
              </a:ext>
            </a:extLst>
          </p:cNvPr>
          <p:cNvSpPr txBox="1"/>
          <p:nvPr/>
        </p:nvSpPr>
        <p:spPr>
          <a:xfrm>
            <a:off x="481659" y="2492935"/>
            <a:ext cx="780509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三人的测试成绩分别为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:72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乙将被录用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E0B53-F125-2B12-9FB7-CF280D649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5249A8B-BABC-79DF-8834-83F0F0B585F6}"/>
              </a:ext>
            </a:extLst>
          </p:cNvPr>
          <p:cNvSpPr txBox="1"/>
          <p:nvPr/>
        </p:nvSpPr>
        <p:spPr>
          <a:xfrm>
            <a:off x="551614" y="476795"/>
            <a:ext cx="110167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下表是某校八年级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班抽查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位学生某次数学测验的成绩统计表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F1B1E5A-CB16-B58E-3648-09D228BD7A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224536"/>
              </p:ext>
            </p:extLst>
          </p:nvPr>
        </p:nvGraphicFramePr>
        <p:xfrm>
          <a:off x="1487680" y="1459684"/>
          <a:ext cx="8424584" cy="1033780"/>
        </p:xfrm>
        <a:graphic>
          <a:graphicData uri="http://schemas.openxmlformats.org/drawingml/2006/table">
            <a:tbl>
              <a:tblPr firstRow="1" firstCol="1" bandRow="1"/>
              <a:tblGrid>
                <a:gridCol w="3158647">
                  <a:extLst>
                    <a:ext uri="{9D8B030D-6E8A-4147-A177-3AD203B41FA5}">
                      <a16:colId xmlns:a16="http://schemas.microsoft.com/office/drawing/2014/main" val="2768003449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2165052576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2526084653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4213828942"/>
                    </a:ext>
                  </a:extLst>
                </a:gridCol>
                <a:gridCol w="1054409">
                  <a:extLst>
                    <a:ext uri="{9D8B030D-6E8A-4147-A177-3AD203B41FA5}">
                      <a16:colId xmlns:a16="http://schemas.microsoft.com/office/drawing/2014/main" val="3071901296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3262102350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1230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696013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74E7A7BF-8CBC-EC97-131F-69EBE55F1BB3}"/>
              </a:ext>
            </a:extLst>
          </p:cNvPr>
          <p:cNvSpPr txBox="1"/>
          <p:nvPr/>
        </p:nvSpPr>
        <p:spPr>
          <a:xfrm>
            <a:off x="551613" y="2536902"/>
            <a:ext cx="102967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若这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名学生成绩的平均分是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B63385-D7E8-847C-9778-B9E12EFA0D83}"/>
                  </a:ext>
                </a:extLst>
              </p:cNvPr>
              <p:cNvSpPr txBox="1"/>
              <p:nvPr/>
            </p:nvSpPr>
            <p:spPr>
              <a:xfrm>
                <a:off x="695622" y="3165115"/>
                <a:ext cx="10008695" cy="27817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依题意得</a:t>
                </a:r>
                <a:endParaRPr lang="en-US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3200" b="1" i="1">
                              <a:solidFill>
                                <a:srgbClr val="DB251C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𝟔𝟎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𝟕𝟎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𝟖𝟎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𝟗𝟎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𝟏𝟎𝟎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𝟖𝟐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𝟐𝟎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整理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𝟏𝟐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𝟗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𝟏𝟎𝟑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B63385-D7E8-847C-9778-B9E12EFA0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2" y="3165115"/>
                <a:ext cx="10008695" cy="2781787"/>
              </a:xfrm>
              <a:prstGeom prst="rect">
                <a:avLst/>
              </a:prstGeom>
              <a:blipFill>
                <a:blip r:embed="rId3"/>
                <a:stretch>
                  <a:fillRect l="-1523" t="-3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693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C9792-FE79-3AF1-B423-779C6BA35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94477F-B9CB-BF36-6CAB-D2D0730CE0FA}"/>
              </a:ext>
            </a:extLst>
          </p:cNvPr>
          <p:cNvSpPr txBox="1"/>
          <p:nvPr/>
        </p:nvSpPr>
        <p:spPr>
          <a:xfrm>
            <a:off x="551615" y="548800"/>
            <a:ext cx="1080075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名学生本次测验成绩的众数是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中位数是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FBCD07-BE93-71DD-2A03-A255BF0014F5}"/>
              </a:ext>
            </a:extLst>
          </p:cNvPr>
          <p:cNvSpPr txBox="1"/>
          <p:nvPr/>
        </p:nvSpPr>
        <p:spPr>
          <a:xfrm>
            <a:off x="623620" y="3637601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7B39C93-3AFA-D538-58BB-0D85F882C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772566"/>
              </p:ext>
            </p:extLst>
          </p:nvPr>
        </p:nvGraphicFramePr>
        <p:xfrm>
          <a:off x="1631690" y="2395220"/>
          <a:ext cx="8424584" cy="1033780"/>
        </p:xfrm>
        <a:graphic>
          <a:graphicData uri="http://schemas.openxmlformats.org/drawingml/2006/table">
            <a:tbl>
              <a:tblPr firstRow="1" firstCol="1" bandRow="1"/>
              <a:tblGrid>
                <a:gridCol w="3158647">
                  <a:extLst>
                    <a:ext uri="{9D8B030D-6E8A-4147-A177-3AD203B41FA5}">
                      <a16:colId xmlns:a16="http://schemas.microsoft.com/office/drawing/2014/main" val="2768003449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2165052576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2526084653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4213828942"/>
                    </a:ext>
                  </a:extLst>
                </a:gridCol>
                <a:gridCol w="1054409">
                  <a:extLst>
                    <a:ext uri="{9D8B030D-6E8A-4147-A177-3AD203B41FA5}">
                      <a16:colId xmlns:a16="http://schemas.microsoft.com/office/drawing/2014/main" val="3071901296"/>
                    </a:ext>
                  </a:extLst>
                </a:gridCol>
                <a:gridCol w="1052882">
                  <a:extLst>
                    <a:ext uri="{9D8B030D-6E8A-4147-A177-3AD203B41FA5}">
                      <a16:colId xmlns:a16="http://schemas.microsoft.com/office/drawing/2014/main" val="3262102350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成绩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1230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696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14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8DD34-D9B9-8BF9-3532-9B040DC45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F9869C-39B9-C0EF-51D4-DACF07EF5D7C}"/>
              </a:ext>
            </a:extLst>
          </p:cNvPr>
          <p:cNvSpPr txBox="1"/>
          <p:nvPr/>
        </p:nvSpPr>
        <p:spPr>
          <a:xfrm>
            <a:off x="983645" y="476795"/>
            <a:ext cx="993669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某校为了加强爱国主义教育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弘扬中国传统文化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特开展了以“弘扬传统文化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传承中华美德”为主题的知识竞赛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从七、八年级中各选取了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名同学参加知识竞赛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并对他们的竞赛成绩进行了整理、描述和分析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成绩得分用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:95≤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≤100,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:90≤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&lt;95,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:85≤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&lt;90,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:80≤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&lt;85,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得分在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分及以上为优秀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下面给出了部分信息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七年级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组的分数为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:93,91,94,91;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名同学在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组的分数为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94,93,93,93,94,94,94,94,90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0567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400EE-055C-C28B-8DEE-37F79C7D3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EF0308-88D9-99B5-060D-E88125B0082A}"/>
              </a:ext>
            </a:extLst>
          </p:cNvPr>
          <p:cNvSpPr txBox="1"/>
          <p:nvPr/>
        </p:nvSpPr>
        <p:spPr>
          <a:xfrm>
            <a:off x="1055650" y="683085"/>
            <a:ext cx="381626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七年级选取的学生竞赛成绩条形统计图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71.jpeg">
            <a:extLst>
              <a:ext uri="{FF2B5EF4-FFF2-40B4-BE49-F238E27FC236}">
                <a16:creationId xmlns:a16="http://schemas.microsoft.com/office/drawing/2014/main" id="{47FC10B0-960A-5D9D-7D42-F1ECF6BF1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70" y="1826928"/>
            <a:ext cx="3888425" cy="29522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107A847-2167-30EF-1904-A4A0DE49E716}"/>
              </a:ext>
            </a:extLst>
          </p:cNvPr>
          <p:cNvSpPr txBox="1"/>
          <p:nvPr/>
        </p:nvSpPr>
        <p:spPr>
          <a:xfrm>
            <a:off x="6744045" y="683085"/>
            <a:ext cx="38882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八年级选取的学生竞赛成绩扇形统计图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72.jpeg">
            <a:extLst>
              <a:ext uri="{FF2B5EF4-FFF2-40B4-BE49-F238E27FC236}">
                <a16:creationId xmlns:a16="http://schemas.microsoft.com/office/drawing/2014/main" id="{783C18FF-E835-E0FA-22B9-7B043E81A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00" y="1985003"/>
            <a:ext cx="2808195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2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8794D-8CA4-BE76-6681-130C6CC23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5CF9B0-7BA8-626F-3D63-A02B64958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07" y="476795"/>
            <a:ext cx="11304785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某市风景区在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年“国庆”长假期间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接待游人情况如图所示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天游览该风景区的平均人数为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2 800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3 200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3 500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3.jpeg">
            <a:extLst>
              <a:ext uri="{FF2B5EF4-FFF2-40B4-BE49-F238E27FC236}">
                <a16:creationId xmlns:a16="http://schemas.microsoft.com/office/drawing/2014/main" id="{AA79293C-F24D-9B49-0BC7-498DB62C9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25" y="2708950"/>
            <a:ext cx="4537919" cy="30612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A21D9A7-C8E8-1DD3-0963-5886850825F2}"/>
              </a:ext>
            </a:extLst>
          </p:cNvPr>
          <p:cNvSpPr txBox="1"/>
          <p:nvPr/>
        </p:nvSpPr>
        <p:spPr>
          <a:xfrm>
            <a:off x="10200285" y="151881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48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F00A-F273-0258-64B3-BB753028C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49AF3B-C7E7-835D-8218-9E342BB1C6FF}"/>
              </a:ext>
            </a:extLst>
          </p:cNvPr>
          <p:cNvSpPr txBox="1"/>
          <p:nvPr/>
        </p:nvSpPr>
        <p:spPr>
          <a:xfrm>
            <a:off x="2279735" y="785825"/>
            <a:ext cx="73445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七、八年级选取的学生竞赛成绩统计表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029B8AF-0D88-83A5-DFB2-A4D455F0A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479651"/>
              </p:ext>
            </p:extLst>
          </p:nvPr>
        </p:nvGraphicFramePr>
        <p:xfrm>
          <a:off x="1595688" y="1505875"/>
          <a:ext cx="9000623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1822631">
                  <a:extLst>
                    <a:ext uri="{9D8B030D-6E8A-4147-A177-3AD203B41FA5}">
                      <a16:colId xmlns:a16="http://schemas.microsoft.com/office/drawing/2014/main" val="198217490"/>
                    </a:ext>
                  </a:extLst>
                </a:gridCol>
                <a:gridCol w="1937174">
                  <a:extLst>
                    <a:ext uri="{9D8B030D-6E8A-4147-A177-3AD203B41FA5}">
                      <a16:colId xmlns:a16="http://schemas.microsoft.com/office/drawing/2014/main" val="2157867305"/>
                    </a:ext>
                  </a:extLst>
                </a:gridCol>
                <a:gridCol w="1937174">
                  <a:extLst>
                    <a:ext uri="{9D8B030D-6E8A-4147-A177-3AD203B41FA5}">
                      <a16:colId xmlns:a16="http://schemas.microsoft.com/office/drawing/2014/main" val="3548935554"/>
                    </a:ext>
                  </a:extLst>
                </a:gridCol>
                <a:gridCol w="1481013">
                  <a:extLst>
                    <a:ext uri="{9D8B030D-6E8A-4147-A177-3AD203B41FA5}">
                      <a16:colId xmlns:a16="http://schemas.microsoft.com/office/drawing/2014/main" val="369365272"/>
                    </a:ext>
                  </a:extLst>
                </a:gridCol>
                <a:gridCol w="1822631">
                  <a:extLst>
                    <a:ext uri="{9D8B030D-6E8A-4147-A177-3AD203B41FA5}">
                      <a16:colId xmlns:a16="http://schemas.microsoft.com/office/drawing/2014/main" val="4267449949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中位数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众数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优秀率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461639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七年级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m%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7875146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八年级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en-US" sz="36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83476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F2377488-4774-3C5F-A17B-00D68CDB4496}"/>
              </a:ext>
            </a:extLst>
          </p:cNvPr>
          <p:cNvSpPr txBox="1"/>
          <p:nvPr/>
        </p:nvSpPr>
        <p:spPr>
          <a:xfrm>
            <a:off x="623620" y="3933035"/>
            <a:ext cx="9216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917526-8E71-AA18-55A8-E8E3CC9BCD0F}"/>
              </a:ext>
            </a:extLst>
          </p:cNvPr>
          <p:cNvSpPr txBox="1"/>
          <p:nvPr/>
        </p:nvSpPr>
        <p:spPr>
          <a:xfrm>
            <a:off x="2971233" y="3918900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FD102F-8FF2-24C5-D7DE-1972F42DCA4D}"/>
              </a:ext>
            </a:extLst>
          </p:cNvPr>
          <p:cNvSpPr txBox="1"/>
          <p:nvPr/>
        </p:nvSpPr>
        <p:spPr>
          <a:xfrm>
            <a:off x="4799910" y="3918900"/>
            <a:ext cx="9646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9BEBF7B-392C-C029-B070-F471FEC4C441}"/>
              </a:ext>
            </a:extLst>
          </p:cNvPr>
          <p:cNvSpPr txBox="1"/>
          <p:nvPr/>
        </p:nvSpPr>
        <p:spPr>
          <a:xfrm>
            <a:off x="6672040" y="3918899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296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46818-44CB-24F6-1C89-13AF5981F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76B376-71ED-E676-F900-9F779728531D}"/>
              </a:ext>
            </a:extLst>
          </p:cNvPr>
          <p:cNvSpPr txBox="1"/>
          <p:nvPr/>
        </p:nvSpPr>
        <p:spPr>
          <a:xfrm>
            <a:off x="594156" y="620805"/>
            <a:ext cx="106567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根据以上数据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你认为该校七、八年级学生在知识竞赛中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哪个年级学生对“中国传统文化”的了解情况更好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写出一条理由即可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9DADC2-746E-D8D4-117C-4B2094EBDD5F}"/>
              </a:ext>
            </a:extLst>
          </p:cNvPr>
          <p:cNvSpPr txBox="1"/>
          <p:nvPr/>
        </p:nvSpPr>
        <p:spPr>
          <a:xfrm>
            <a:off x="623620" y="2492935"/>
            <a:ext cx="1077128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因为八年级学生竞赛成绩的优秀率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高于七年级学生竞赛成绩的优秀率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所以八年级对“中国传统文化”的了解情况更好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08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C4905-B704-D44F-AA27-C2D2354C9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3DF40E-C4EF-A2A3-983D-57107B7E8BE4}"/>
              </a:ext>
            </a:extLst>
          </p:cNvPr>
          <p:cNvSpPr txBox="1"/>
          <p:nvPr/>
        </p:nvSpPr>
        <p:spPr>
          <a:xfrm>
            <a:off x="551615" y="836820"/>
            <a:ext cx="1072874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该校七年级有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八年级有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估计这两个年级竞赛成绩为优秀的学生总人数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AB6348-E50E-5D96-46E1-51B009A262F4}"/>
              </a:ext>
            </a:extLst>
          </p:cNvPr>
          <p:cNvSpPr txBox="1"/>
          <p:nvPr/>
        </p:nvSpPr>
        <p:spPr>
          <a:xfrm>
            <a:off x="558180" y="2636945"/>
            <a:ext cx="1080075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(3)920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1 137(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估计这两个年级竞赛成绩为优秀的学生总人数为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1 137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1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410A0-1008-0E77-AC95-7F0F7109F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80FBCC-68FC-9B8B-AA10-16B4D8F10A8B}"/>
              </a:ext>
            </a:extLst>
          </p:cNvPr>
          <p:cNvSpPr txBox="1"/>
          <p:nvPr/>
        </p:nvSpPr>
        <p:spPr>
          <a:xfrm>
            <a:off x="695625" y="692810"/>
            <a:ext cx="1051273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为了从甲、乙两名同学中选拔一人参加射击比赛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在同等的条件下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教练给甲、乙两名同学安排了一次射击测验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每人打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发子弹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下面是甲、乙两人各自的射击情况记录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其中乙的情况记录表上射中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环的子弹数被墨水污染看不清楚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但是教练记得乙射中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环的子弹数均不为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5882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96EC5-C10C-D377-64AE-33ED6CC83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72C43EE-D045-9983-D6F7-FD32C357D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877026"/>
              </p:ext>
            </p:extLst>
          </p:nvPr>
        </p:nvGraphicFramePr>
        <p:xfrm>
          <a:off x="1667693" y="1117295"/>
          <a:ext cx="10013718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4005488">
                  <a:extLst>
                    <a:ext uri="{9D8B030D-6E8A-4147-A177-3AD203B41FA5}">
                      <a16:colId xmlns:a16="http://schemas.microsoft.com/office/drawing/2014/main" val="2558827771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3892873934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2067226123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971571179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4094045863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3309727504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中靶环数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386465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射中此环的子弹数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869911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81BDDB27-9D10-8255-86B4-9A6C4164CE81}"/>
              </a:ext>
            </a:extLst>
          </p:cNvPr>
          <p:cNvSpPr txBox="1"/>
          <p:nvPr/>
        </p:nvSpPr>
        <p:spPr>
          <a:xfrm>
            <a:off x="638705" y="1048814"/>
            <a:ext cx="828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1E688E-6058-C287-7435-21553ECBA74E}"/>
              </a:ext>
            </a:extLst>
          </p:cNvPr>
          <p:cNvSpPr txBox="1"/>
          <p:nvPr/>
        </p:nvSpPr>
        <p:spPr>
          <a:xfrm>
            <a:off x="436968" y="2672340"/>
            <a:ext cx="10297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AEAEDB3-A5E9-18D8-297D-06BC857C9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87356"/>
              </p:ext>
            </p:extLst>
          </p:nvPr>
        </p:nvGraphicFramePr>
        <p:xfrm>
          <a:off x="1667695" y="2742918"/>
          <a:ext cx="10013716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4005486">
                  <a:extLst>
                    <a:ext uri="{9D8B030D-6E8A-4147-A177-3AD203B41FA5}">
                      <a16:colId xmlns:a16="http://schemas.microsoft.com/office/drawing/2014/main" val="308277660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3036538696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791064543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1253178220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40042347"/>
                    </a:ext>
                  </a:extLst>
                </a:gridCol>
                <a:gridCol w="1201646">
                  <a:extLst>
                    <a:ext uri="{9D8B030D-6E8A-4147-A177-3AD203B41FA5}">
                      <a16:colId xmlns:a16="http://schemas.microsoft.com/office/drawing/2014/main" val="451148667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中靶环数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40646"/>
                  </a:ext>
                </a:extLst>
              </a:tr>
              <a:tr h="392430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射中此环的子弹数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3193037"/>
                  </a:ext>
                </a:extLst>
              </a:tr>
            </a:tbl>
          </a:graphicData>
        </a:graphic>
      </p:graphicFrame>
      <p:pic>
        <p:nvPicPr>
          <p:cNvPr id="15362" name="image97.jpeg">
            <a:extLst>
              <a:ext uri="{FF2B5EF4-FFF2-40B4-BE49-F238E27FC236}">
                <a16:creationId xmlns:a16="http://schemas.microsoft.com/office/drawing/2014/main" id="{C943FB8C-342A-8015-4119-02CDDA70C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492" y="3536208"/>
            <a:ext cx="434975" cy="32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7188000-6151-03FB-A17F-8C89999D6EFB}"/>
              </a:ext>
            </a:extLst>
          </p:cNvPr>
          <p:cNvSpPr txBox="1"/>
          <p:nvPr/>
        </p:nvSpPr>
        <p:spPr>
          <a:xfrm>
            <a:off x="620300" y="3971979"/>
            <a:ext cx="100137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求甲同学在这次测验中平均每次射中的环数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2C8E3C-0EB2-0703-6274-1D5AA7B6E42B}"/>
              </a:ext>
            </a:extLst>
          </p:cNvPr>
          <p:cNvSpPr txBox="1"/>
          <p:nvPr/>
        </p:nvSpPr>
        <p:spPr>
          <a:xfrm>
            <a:off x="638705" y="4726266"/>
            <a:ext cx="10728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甲同学在这次测验中平均每次射中的环数是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11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9A636-45C6-91C7-2A25-AEAC3D008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863E82-AFFB-6B38-2CD3-C10D6EED4B7E}"/>
              </a:ext>
            </a:extLst>
          </p:cNvPr>
          <p:cNvSpPr txBox="1"/>
          <p:nvPr/>
        </p:nvSpPr>
        <p:spPr>
          <a:xfrm>
            <a:off x="623620" y="548800"/>
            <a:ext cx="1065674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根据这次测验的情况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如果你是教练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你认为选谁参加比赛比较合适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结果保留到小数点后第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8D5319-F16F-B202-DE68-148702E92EDD}"/>
              </a:ext>
            </a:extLst>
          </p:cNvPr>
          <p:cNvSpPr txBox="1"/>
          <p:nvPr/>
        </p:nvSpPr>
        <p:spPr>
          <a:xfrm>
            <a:off x="659622" y="2420930"/>
            <a:ext cx="1087275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若乙同学击中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环的子弹数为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则击中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环的子弹数为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乙同学在这次测验中平均每次射中的环数是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(5×3+6×1+7×3+9×1+10×2)÷10=7.1(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在这次测验中乙同学的成绩比甲同学的成绩好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这时应选择乙参加射击比赛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4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F5E77-33CE-B8C6-38DE-8C70AE682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979E57-450C-E6E2-621F-B42A074A1A4A}"/>
                  </a:ext>
                </a:extLst>
              </p:cNvPr>
              <p:cNvSpPr txBox="1"/>
              <p:nvPr/>
            </p:nvSpPr>
            <p:spPr>
              <a:xfrm>
                <a:off x="479610" y="620805"/>
                <a:ext cx="11232780" cy="53078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若乙同学击中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环的子弹数为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发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则击中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环的子</a:t>
                </a:r>
                <a:endParaRPr kumimoji="0" lang="en-US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弹数为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发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乙同学在这次测验中平均每次射中的环数是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(5×3+6×1+7×3+9×2+10×1)÷10=7(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环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).</a:t>
                </a:r>
                <a:endParaRPr kumimoji="0" lang="zh-CN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甲同学在这次测验中的方差为</a:t>
                </a:r>
              </a:p>
              <a:p>
                <a:pPr lvl="0" algn="just"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𝐬</m:t>
                        </m:r>
                      </m:e>
                      <m:sub>
                        <m:r>
                          <a:rPr kumimoji="0" lang="zh-CN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［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4×(5-7)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+(6-7)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+2×(8-7)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+2×(9-7)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+(10-7)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000" b="1" dirty="0">
                    <a:solidFill>
                      <a:srgbClr val="DB251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］ 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=3.6.</a:t>
                </a:r>
                <a:endParaRPr kumimoji="0" lang="zh-CN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乙同学在这次测验中的方差为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𝐬</m:t>
                        </m:r>
                      </m:e>
                      <m:sub>
                        <m:r>
                          <a:rPr kumimoji="0" lang="zh-CN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［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3×(5-7)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+(6-7)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+3×(7-7)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+2×(9-7)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+(10-7) </a:t>
                </a:r>
                <a:r>
                  <a:rPr kumimoji="0" lang="en-US" altLang="zh-CN" sz="3000" b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］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=3.0.</a:t>
                </a:r>
                <a:endParaRPr kumimoji="0" lang="zh-CN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𝐬</m:t>
                        </m:r>
                      </m:e>
                      <m:sub>
                        <m:r>
                          <a:rPr kumimoji="0" lang="zh-CN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甲</m:t>
                        </m:r>
                      </m:sub>
                      <m:sup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zh-CN" altLang="zh-CN" sz="30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𝐬</m:t>
                        </m:r>
                      </m:e>
                      <m:sub>
                        <m:r>
                          <a:rPr kumimoji="0" lang="zh-CN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乙</m:t>
                        </m:r>
                      </m:sub>
                      <m:sup>
                        <m:r>
                          <a:rPr kumimoji="0" lang="en-US" altLang="zh-CN" sz="300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即在这次测验中乙同学的成绩比甲同学的成绩更稳定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应选择乙参加射击比赛</a:t>
                </a:r>
                <a:r>
                  <a:rPr kumimoji="0" lang="en-US" altLang="zh-CN" sz="3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en-US" sz="30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979E57-450C-E6E2-621F-B42A074A1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620805"/>
                <a:ext cx="11232780" cy="5307863"/>
              </a:xfrm>
              <a:prstGeom prst="rect">
                <a:avLst/>
              </a:prstGeom>
              <a:blipFill>
                <a:blip r:embed="rId3"/>
                <a:stretch>
                  <a:fillRect l="-1303" t="-1837" r="-2117" b="-2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25796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6651B-D97C-5667-23F4-E05F06AB3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E4FB69-A501-8E64-4080-36BE52F50934}"/>
              </a:ext>
            </a:extLst>
          </p:cNvPr>
          <p:cNvSpPr txBox="1"/>
          <p:nvPr/>
        </p:nvSpPr>
        <p:spPr>
          <a:xfrm>
            <a:off x="551615" y="495743"/>
            <a:ext cx="1087275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在某学校组织的数学知识竞赛中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每班参加比赛的人数相同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成绩分为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四个等级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其中相应等级的得分依次记为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学校将八年级一班和二班的成绩整理并绘制成如下的统计图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3743E8-B808-3DDB-2B8A-27E7A83503BA}"/>
              </a:ext>
            </a:extLst>
          </p:cNvPr>
          <p:cNvSpPr txBox="1"/>
          <p:nvPr/>
        </p:nvSpPr>
        <p:spPr>
          <a:xfrm>
            <a:off x="2077996" y="2515367"/>
            <a:ext cx="33407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一班竞赛成绩统计图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77.jpeg">
            <a:extLst>
              <a:ext uri="{FF2B5EF4-FFF2-40B4-BE49-F238E27FC236}">
                <a16:creationId xmlns:a16="http://schemas.microsoft.com/office/drawing/2014/main" id="{6A3931CC-43B0-4D43-620D-A6B344E49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730" y="3019511"/>
            <a:ext cx="7344510" cy="295063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76569E0-D002-E01C-77D5-AFF5CBB07DB7}"/>
              </a:ext>
            </a:extLst>
          </p:cNvPr>
          <p:cNvSpPr txBox="1"/>
          <p:nvPr/>
        </p:nvSpPr>
        <p:spPr>
          <a:xfrm>
            <a:off x="6760539" y="2539564"/>
            <a:ext cx="29807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二班竞赛成绩统计图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115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F43B5-3F23-AE0A-0E42-00588021F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6DAF1C1-1562-9D3C-3730-1E72328E709A}"/>
              </a:ext>
            </a:extLst>
          </p:cNvPr>
          <p:cNvSpPr txBox="1"/>
          <p:nvPr/>
        </p:nvSpPr>
        <p:spPr>
          <a:xfrm>
            <a:off x="610445" y="546718"/>
            <a:ext cx="1058473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请你根据以上提供的信息解答下列问题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此次竞赛中二班成绩在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级以上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F7DE5A-77C1-DD78-8B95-91F18471FFC1}"/>
              </a:ext>
            </a:extLst>
          </p:cNvPr>
          <p:cNvSpPr txBox="1"/>
          <p:nvPr/>
        </p:nvSpPr>
        <p:spPr>
          <a:xfrm>
            <a:off x="637295" y="3026884"/>
            <a:ext cx="9020410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:(1)(6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3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12351-C492-B21D-8274-CC8191417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7910A8-BB43-1C05-D414-57E6DD12EE5A}"/>
              </a:ext>
            </a:extLst>
          </p:cNvPr>
          <p:cNvSpPr txBox="1"/>
          <p:nvPr/>
        </p:nvSpPr>
        <p:spPr>
          <a:xfrm>
            <a:off x="623620" y="44701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请你将表格补充完整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7A6DC2-74A5-442D-9F63-93E0567AD517}"/>
              </a:ext>
            </a:extLst>
          </p:cNvPr>
          <p:cNvSpPr txBox="1"/>
          <p:nvPr/>
        </p:nvSpPr>
        <p:spPr>
          <a:xfrm>
            <a:off x="623620" y="3105834"/>
            <a:ext cx="32402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填表如下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3496574-9A52-A260-9EBF-B9A972CE8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474351"/>
              </p:ext>
            </p:extLst>
          </p:nvPr>
        </p:nvGraphicFramePr>
        <p:xfrm>
          <a:off x="1487681" y="3999909"/>
          <a:ext cx="9288645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1688844">
                  <a:extLst>
                    <a:ext uri="{9D8B030D-6E8A-4147-A177-3AD203B41FA5}">
                      <a16:colId xmlns:a16="http://schemas.microsoft.com/office/drawing/2014/main" val="4191206745"/>
                    </a:ext>
                  </a:extLst>
                </a:gridCol>
                <a:gridCol w="2533267">
                  <a:extLst>
                    <a:ext uri="{9D8B030D-6E8A-4147-A177-3AD203B41FA5}">
                      <a16:colId xmlns:a16="http://schemas.microsoft.com/office/drawing/2014/main" val="3554019310"/>
                    </a:ext>
                  </a:extLst>
                </a:gridCol>
                <a:gridCol w="2533267">
                  <a:extLst>
                    <a:ext uri="{9D8B030D-6E8A-4147-A177-3AD203B41FA5}">
                      <a16:colId xmlns:a16="http://schemas.microsoft.com/office/drawing/2014/main" val="1790563491"/>
                    </a:ext>
                  </a:extLst>
                </a:gridCol>
                <a:gridCol w="2533267">
                  <a:extLst>
                    <a:ext uri="{9D8B030D-6E8A-4147-A177-3AD203B41FA5}">
                      <a16:colId xmlns:a16="http://schemas.microsoft.com/office/drawing/2014/main" val="1507185863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平均数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中位数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众数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382336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一班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sz="3600" b="1" i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u="sng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b="1" u="sng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zh-CN" sz="3600" b="1" u="sng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b="1" i="1" u="sng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097349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二班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sz="3600" b="1" i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u="sng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b="1" u="sng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3600" b="1" u="sng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600" b="1" i="1" u="sng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13E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69562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26D1E484-D4A9-3498-8EBA-CF008805A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782595"/>
              </p:ext>
            </p:extLst>
          </p:nvPr>
        </p:nvGraphicFramePr>
        <p:xfrm>
          <a:off x="1487681" y="1205313"/>
          <a:ext cx="9216639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1675752">
                  <a:extLst>
                    <a:ext uri="{9D8B030D-6E8A-4147-A177-3AD203B41FA5}">
                      <a16:colId xmlns:a16="http://schemas.microsoft.com/office/drawing/2014/main" val="800040083"/>
                    </a:ext>
                  </a:extLst>
                </a:gridCol>
                <a:gridCol w="2513629">
                  <a:extLst>
                    <a:ext uri="{9D8B030D-6E8A-4147-A177-3AD203B41FA5}">
                      <a16:colId xmlns:a16="http://schemas.microsoft.com/office/drawing/2014/main" val="4088734427"/>
                    </a:ext>
                  </a:extLst>
                </a:gridCol>
                <a:gridCol w="2513629">
                  <a:extLst>
                    <a:ext uri="{9D8B030D-6E8A-4147-A177-3AD203B41FA5}">
                      <a16:colId xmlns:a16="http://schemas.microsoft.com/office/drawing/2014/main" val="1327298087"/>
                    </a:ext>
                  </a:extLst>
                </a:gridCol>
                <a:gridCol w="2513629">
                  <a:extLst>
                    <a:ext uri="{9D8B030D-6E8A-4147-A177-3AD203B41FA5}">
                      <a16:colId xmlns:a16="http://schemas.microsoft.com/office/drawing/2014/main" val="4207991241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平均数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中位数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众数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207994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132634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791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456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8FD33-B1E1-C246-3510-3F1B9B458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390A1F-A2C2-1DBA-7AFB-26A223396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548800"/>
            <a:ext cx="1065674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种植能手李大叔种植了一批新品种黄瓜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为了考察这种黄瓜的生长情况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李大叔抽查了部分黄瓜株上长出的黄瓜根数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得到如图的条形图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则抽查的这部分黄瓜株上所结黄瓜根数的中位数和众数分别是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5,20	      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15,5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5,14	   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13,14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64.jpeg">
            <a:extLst>
              <a:ext uri="{FF2B5EF4-FFF2-40B4-BE49-F238E27FC236}">
                <a16:creationId xmlns:a16="http://schemas.microsoft.com/office/drawing/2014/main" id="{94BA9098-26F2-BEDF-1CA5-71A479A14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519" y="3068975"/>
            <a:ext cx="5080087" cy="259218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376C5C3-D6CD-6916-3B0E-4602A9630648}"/>
              </a:ext>
            </a:extLst>
          </p:cNvPr>
          <p:cNvSpPr txBox="1"/>
          <p:nvPr/>
        </p:nvSpPr>
        <p:spPr>
          <a:xfrm>
            <a:off x="9984270" y="227068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90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8AAD4-952F-8165-4A10-96359C71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B16B5-9677-EF22-DE5A-F7EBD4F39B55}"/>
              </a:ext>
            </a:extLst>
          </p:cNvPr>
          <p:cNvSpPr txBox="1"/>
          <p:nvPr/>
        </p:nvSpPr>
        <p:spPr>
          <a:xfrm>
            <a:off x="492195" y="692810"/>
            <a:ext cx="1130478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请从下列不同角度对这次竞赛成绩的结果进行分析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从平均数和中位数的角度来比较一班和二班的成绩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E5728C-AB05-732A-157C-A88E886CB1CA}"/>
              </a:ext>
            </a:extLst>
          </p:cNvPr>
          <p:cNvSpPr txBox="1"/>
          <p:nvPr/>
        </p:nvSpPr>
        <p:spPr>
          <a:xfrm>
            <a:off x="460460" y="2604415"/>
            <a:ext cx="1123278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从平均数的角度看两班成绩一样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87.6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从中位数的角度看一班为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比二班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分的成绩好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0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D4BDB-E8E0-FB98-BDF4-4E89B1F58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411F871-4B56-5F6B-9197-5116E4AE3D59}"/>
              </a:ext>
            </a:extLst>
          </p:cNvPr>
          <p:cNvSpPr txBox="1"/>
          <p:nvPr/>
        </p:nvSpPr>
        <p:spPr>
          <a:xfrm>
            <a:off x="479610" y="548800"/>
            <a:ext cx="10656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从平均数和众数的角度来比较一班和二班的成绩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6CEBC7-4A63-7DD0-57F6-A497669362F8}"/>
              </a:ext>
            </a:extLst>
          </p:cNvPr>
          <p:cNvSpPr txBox="1"/>
          <p:nvPr/>
        </p:nvSpPr>
        <p:spPr>
          <a:xfrm>
            <a:off x="479610" y="1340855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从平均数的角度看两班成绩一样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87.6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从众数的角度看二班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分比一班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分的成绩好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24D15F-CDCE-4E4B-612F-7EED756E3F27}"/>
              </a:ext>
            </a:extLst>
          </p:cNvPr>
          <p:cNvSpPr txBox="1"/>
          <p:nvPr/>
        </p:nvSpPr>
        <p:spPr>
          <a:xfrm>
            <a:off x="478575" y="2990916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级以上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的人数的角度来比较一班和二班的成绩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75DE9A-AA4B-F336-8F2E-0B619D552591}"/>
              </a:ext>
            </a:extLst>
          </p:cNvPr>
          <p:cNvSpPr txBox="1"/>
          <p:nvPr/>
        </p:nvSpPr>
        <p:spPr>
          <a:xfrm>
            <a:off x="622585" y="4308326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级以上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级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的人数的角度看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一班有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二班有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一班比二班的成绩好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5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B2ED5-4614-2C0E-8A8E-A3CED8213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E69C115-B89E-D9C6-0A11-02FFAA1E3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25" y="764815"/>
            <a:ext cx="10584735" cy="414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某班在假期中准备组织全班同学进行郊游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班长对同学们所能承受的郊游费用作了民意调查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并根据钱数决定到哪里郊游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在所调查的数据中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最值得关注的是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中位数    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平均数	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众数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加权平均数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0FE6C5-DE4E-E7D1-B071-048ED72E9795}"/>
              </a:ext>
            </a:extLst>
          </p:cNvPr>
          <p:cNvSpPr txBox="1"/>
          <p:nvPr/>
        </p:nvSpPr>
        <p:spPr>
          <a:xfrm>
            <a:off x="1785225" y="3472430"/>
            <a:ext cx="720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32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A2142-4203-6455-B86F-CB059F370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008EDF-0AF6-8B97-C872-2D4B68767468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800750" cy="53122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甲、乙、丙三个旅行团的游客人数都相等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且每团游客的平均年龄都是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这三个团游客年龄的方差分别是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乙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e>
                      <m:sub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丙</m:t>
                        </m:r>
                      </m:sub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导游小王最喜欢带游客年龄相近的团队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若在三个团中选择一个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则他应选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甲团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乙团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丙团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甲或乙团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008EDF-0AF6-8B97-C872-2D4B68767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800750" cy="5312223"/>
              </a:xfrm>
              <a:prstGeom prst="rect">
                <a:avLst/>
              </a:prstGeom>
              <a:blipFill>
                <a:blip r:embed="rId3"/>
                <a:stretch>
                  <a:fillRect l="-1693" r="-1298" b="-3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267AFDC-CCC2-A3D6-A14B-E555F0C4CE3C}"/>
              </a:ext>
            </a:extLst>
          </p:cNvPr>
          <p:cNvSpPr txBox="1"/>
          <p:nvPr/>
        </p:nvSpPr>
        <p:spPr>
          <a:xfrm>
            <a:off x="1631690" y="436506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02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91DEC-63FA-29A7-D82B-474263DB2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E8F56DE-6751-5195-DC85-695B86F742D0}"/>
              </a:ext>
            </a:extLst>
          </p:cNvPr>
          <p:cNvSpPr txBox="1"/>
          <p:nvPr/>
        </p:nvSpPr>
        <p:spPr>
          <a:xfrm>
            <a:off x="817352" y="692810"/>
            <a:ext cx="101987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某中学随机地调查了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了解他们一周在校的体育锻炼时间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结果如下表所示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003CD29-653D-AEF4-168C-25D62B766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500077"/>
              </p:ext>
            </p:extLst>
          </p:nvPr>
        </p:nvGraphicFramePr>
        <p:xfrm>
          <a:off x="2351740" y="2090049"/>
          <a:ext cx="7704534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2568178">
                  <a:extLst>
                    <a:ext uri="{9D8B030D-6E8A-4147-A177-3AD203B41FA5}">
                      <a16:colId xmlns:a16="http://schemas.microsoft.com/office/drawing/2014/main" val="2787983697"/>
                    </a:ext>
                  </a:extLst>
                </a:gridCol>
                <a:gridCol w="1284089">
                  <a:extLst>
                    <a:ext uri="{9D8B030D-6E8A-4147-A177-3AD203B41FA5}">
                      <a16:colId xmlns:a16="http://schemas.microsoft.com/office/drawing/2014/main" val="3883450516"/>
                    </a:ext>
                  </a:extLst>
                </a:gridCol>
                <a:gridCol w="1284089">
                  <a:extLst>
                    <a:ext uri="{9D8B030D-6E8A-4147-A177-3AD203B41FA5}">
                      <a16:colId xmlns:a16="http://schemas.microsoft.com/office/drawing/2014/main" val="1696460488"/>
                    </a:ext>
                  </a:extLst>
                </a:gridCol>
                <a:gridCol w="1284089">
                  <a:extLst>
                    <a:ext uri="{9D8B030D-6E8A-4147-A177-3AD203B41FA5}">
                      <a16:colId xmlns:a16="http://schemas.microsoft.com/office/drawing/2014/main" val="253550777"/>
                    </a:ext>
                  </a:extLst>
                </a:gridCol>
                <a:gridCol w="1284089">
                  <a:extLst>
                    <a:ext uri="{9D8B030D-6E8A-4147-A177-3AD203B41FA5}">
                      <a16:colId xmlns:a16="http://schemas.microsoft.com/office/drawing/2014/main" val="1370007408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小时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304212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87215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41C762BB-7F21-0D74-CE3B-3010538C1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405" y="3717020"/>
            <a:ext cx="1006774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名学生这一周在校的平均体育锻炼时间是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B4E78F-8BF5-DC2A-F483-680C8B5CAC46}"/>
              </a:ext>
            </a:extLst>
          </p:cNvPr>
          <p:cNvSpPr txBox="1"/>
          <p:nvPr/>
        </p:nvSpPr>
        <p:spPr>
          <a:xfrm>
            <a:off x="1487680" y="4365065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8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54355-16DF-7351-0DC3-7C66DD9A7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42AEBC-D910-7FF7-03B1-31C46A429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4" y="548800"/>
            <a:ext cx="1087275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一组数据的方差为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若把这组数据中每个数据都乘以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则新数据方差为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	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	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485499-0C68-BBAE-1A2E-B0AE384AC389}"/>
              </a:ext>
            </a:extLst>
          </p:cNvPr>
          <p:cNvSpPr txBox="1"/>
          <p:nvPr/>
        </p:nvSpPr>
        <p:spPr>
          <a:xfrm>
            <a:off x="5222415" y="114922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E395693-895C-1ED4-F2EE-03FD962BC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89" y="2434942"/>
            <a:ext cx="108007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是描述某车间工人日加工零件数的情况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则这些工人日加工零件数的中位数是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5.jpeg">
            <a:extLst>
              <a:ext uri="{FF2B5EF4-FFF2-40B4-BE49-F238E27FC236}">
                <a16:creationId xmlns:a16="http://schemas.microsoft.com/office/drawing/2014/main" id="{7E24746E-A924-5D5B-D158-249E4E02F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84" y="3635271"/>
            <a:ext cx="3384235" cy="236920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BF3A677-B123-22E2-F6F6-2F6A780EB23B}"/>
              </a:ext>
            </a:extLst>
          </p:cNvPr>
          <p:cNvSpPr txBox="1"/>
          <p:nvPr/>
        </p:nvSpPr>
        <p:spPr>
          <a:xfrm>
            <a:off x="695625" y="3767087"/>
            <a:ext cx="48243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	              B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    D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A9F4A5-B3DA-0F78-04B8-870061797681}"/>
              </a:ext>
            </a:extLst>
          </p:cNvPr>
          <p:cNvSpPr txBox="1"/>
          <p:nvPr/>
        </p:nvSpPr>
        <p:spPr>
          <a:xfrm>
            <a:off x="8544170" y="3054848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621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0254E-C73F-F084-DBCC-54F63E171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5DA945-30F8-965A-4EBC-E48A2F04D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980656"/>
            <a:ext cx="11088770" cy="331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已知一组数据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的平均数为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则另一组数据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的平均数为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	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	     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	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B29C04-5A1E-65FC-490D-66EF50AF370A}"/>
              </a:ext>
            </a:extLst>
          </p:cNvPr>
          <p:cNvSpPr txBox="1"/>
          <p:nvPr/>
        </p:nvSpPr>
        <p:spPr>
          <a:xfrm>
            <a:off x="983645" y="2852960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840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361</TotalTime>
  <Words>3154</Words>
  <Application>Microsoft Office PowerPoint</Application>
  <PresentationFormat>宽屏</PresentationFormat>
  <Paragraphs>323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337</cp:revision>
  <dcterms:created xsi:type="dcterms:W3CDTF">2016-07-05T04:43:00Z</dcterms:created>
  <dcterms:modified xsi:type="dcterms:W3CDTF">2024-11-16T10:13:56Z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