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7" r:id="rId2"/>
    <p:sldId id="2806" r:id="rId3"/>
    <p:sldId id="2807" r:id="rId4"/>
    <p:sldId id="2808" r:id="rId5"/>
    <p:sldId id="2809" r:id="rId6"/>
    <p:sldId id="2810" r:id="rId7"/>
    <p:sldId id="2811" r:id="rId8"/>
    <p:sldId id="2812" r:id="rId9"/>
    <p:sldId id="2813" r:id="rId10"/>
    <p:sldId id="2814" r:id="rId11"/>
    <p:sldId id="281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FFD93-1FFC-BC68-6717-8A79FDC05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64D4F7E-1A2E-335F-0139-91FD6E6E7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CE18AF8-6FAD-FAAE-05D1-A29A7D50CFB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05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79340-005D-7CF1-633A-D06E8D416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2922A34-252C-6553-81CC-E3A51E16E7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B338C4A-E552-F677-720A-7CE84BCAB47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71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E4175-6092-D4D4-EB2F-8DB508DD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14C4481-939E-3228-AD0B-24CBE830A1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CDC34A5-60DB-E6F8-1564-6AF163EBC9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16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DD2FC-61F0-7EBF-413A-54011AFF3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93A06CE-769F-4018-4E43-C2D462FBB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9E87984-0477-2A5F-A945-2A990F93C5E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123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E0F81-C7C9-9714-2011-AE7A2ED2C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7DD5D78-DD04-7216-5A48-F5AB16A9E7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8C4AAAD-C5D8-990E-737C-D06C7701BA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72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53FFD-4884-9DC5-0A10-96F3103E2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1A75A95-3185-C8E8-0B55-81B9B18FA1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5A0FEE-CDA8-B53B-606A-7575D15F86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09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0144C-CE4B-B37C-7FCA-7F8FA1D47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5A47125-D79E-BCD6-7E52-733B80F5DE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DDFFC7D-EC90-0B06-540A-325BB829675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46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BE983-F29F-A1A5-50CA-D8A75B9D9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C014214-520E-DAF5-0BE5-07F97B459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7A2285C-8236-172F-EAB0-44A1006F6D9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601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C5A84-E94E-8E64-A21A-3257CEFF9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44F82F9-C1CA-36B3-C42D-CBA716B16D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E160A12-D4A3-CB61-B09F-4EF8114D4B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00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64ED7-CFEF-87AE-8676-109076D29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0E2DA9B-3434-3766-5444-6F820DCB6C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06BD362-1BE3-0E38-78A1-86A3C362CAE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15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77C1C01-39DC-87E9-FA2C-07350A608228}"/>
              </a:ext>
            </a:extLst>
          </p:cNvPr>
          <p:cNvSpPr txBox="1"/>
          <p:nvPr/>
        </p:nvSpPr>
        <p:spPr>
          <a:xfrm>
            <a:off x="1559685" y="1196845"/>
            <a:ext cx="907263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en-US" altLang="zh-CN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零指数幂与负整数指数幂</a:t>
            </a: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零指数幂与负整数指数幂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039BF1-78A0-9BFF-EB40-4DDBC83C0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3.jpeg">
            <a:extLst>
              <a:ext uri="{FF2B5EF4-FFF2-40B4-BE49-F238E27FC236}">
                <a16:creationId xmlns:a16="http://schemas.microsoft.com/office/drawing/2014/main" id="{8324F0FB-6C94-5A7E-7C72-BBDDAB511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80" y="558136"/>
            <a:ext cx="7933776" cy="5533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F676827-8CC1-9F29-E7E9-69722D682C9C}"/>
              </a:ext>
            </a:extLst>
          </p:cNvPr>
          <p:cNvSpPr txBox="1"/>
          <p:nvPr/>
        </p:nvSpPr>
        <p:spPr>
          <a:xfrm>
            <a:off x="2423745" y="448647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与负整数指数幂有关的运算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04.jpeg">
            <a:extLst>
              <a:ext uri="{FF2B5EF4-FFF2-40B4-BE49-F238E27FC236}">
                <a16:creationId xmlns:a16="http://schemas.microsoft.com/office/drawing/2014/main" id="{8CDC1E10-9946-68EC-5C92-1A5561173B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380" y="1330635"/>
            <a:ext cx="745825" cy="41386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8D2BFB7-E799-BE9D-43C1-B07B17C7893C}"/>
              </a:ext>
            </a:extLst>
          </p:cNvPr>
          <p:cNvSpPr txBox="1"/>
          <p:nvPr/>
        </p:nvSpPr>
        <p:spPr>
          <a:xfrm>
            <a:off x="1415675" y="1203310"/>
            <a:ext cx="101064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计算下列各式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要求在结果中不出现负整数指数幂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7428113-8E48-B71C-8C73-12973183F4D3}"/>
                  </a:ext>
                </a:extLst>
              </p:cNvPr>
              <p:cNvSpPr txBox="1"/>
              <p:nvPr/>
            </p:nvSpPr>
            <p:spPr>
              <a:xfrm>
                <a:off x="657635" y="1757240"/>
                <a:ext cx="6105524" cy="8412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7428113-8E48-B71C-8C73-12973183F4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635" y="1757240"/>
                <a:ext cx="6105524" cy="841256"/>
              </a:xfrm>
              <a:prstGeom prst="rect">
                <a:avLst/>
              </a:prstGeom>
              <a:blipFill>
                <a:blip r:embed="rId5"/>
                <a:stretch>
                  <a:fillRect l="-3097" b="-2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E09FC13-1612-4079-50A5-709BD61806A6}"/>
                  </a:ext>
                </a:extLst>
              </p:cNvPr>
              <p:cNvSpPr txBox="1"/>
              <p:nvPr/>
            </p:nvSpPr>
            <p:spPr>
              <a:xfrm>
                <a:off x="657635" y="2656607"/>
                <a:ext cx="6105524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</a:t>
                </a:r>
                <a:r>
                  <a:rPr lang="en-US" altLang="zh-CN" sz="3600" b="1" i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</a:t>
                </a:r>
                <a:r>
                  <a:rPr lang="en-US" altLang="zh-CN" sz="3600" b="1" i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𝟖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𝟖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E09FC13-1612-4079-50A5-709BD61806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635" y="2656607"/>
                <a:ext cx="6105524" cy="975395"/>
              </a:xfrm>
              <a:prstGeom prst="rect">
                <a:avLst/>
              </a:prstGeom>
              <a:blipFill>
                <a:blip r:embed="rId6"/>
                <a:stretch>
                  <a:fillRect l="-3097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60AD2F7-11A9-BC59-80DF-86DF5A34AA0E}"/>
                  </a:ext>
                </a:extLst>
              </p:cNvPr>
              <p:cNvSpPr txBox="1"/>
              <p:nvPr/>
            </p:nvSpPr>
            <p:spPr>
              <a:xfrm>
                <a:off x="669175" y="3926791"/>
                <a:ext cx="6105524" cy="6641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</m:sup>
                        </m:sSup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z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÷(-2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</m:sup>
                        </m:sSup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</m:sup>
                        </m:sSup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</m:sup>
                        </m:sSup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60AD2F7-11A9-BC59-80DF-86DF5A34AA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175" y="3926791"/>
                <a:ext cx="6105524" cy="664156"/>
              </a:xfrm>
              <a:prstGeom prst="rect">
                <a:avLst/>
              </a:prstGeom>
              <a:blipFill>
                <a:blip r:embed="rId7"/>
                <a:stretch>
                  <a:fillRect l="-3097" t="-14679" b="-33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0FD8388C-2BC2-D673-8910-1F405320DAFD}"/>
              </a:ext>
            </a:extLst>
          </p:cNvPr>
          <p:cNvSpPr txBox="1"/>
          <p:nvPr/>
        </p:nvSpPr>
        <p:spPr>
          <a:xfrm>
            <a:off x="669175" y="4902996"/>
            <a:ext cx="70109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 b="1" i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=xy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 b="1" baseline="30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60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E1479-9FAB-48D3-0F9B-C6040636A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5.jpeg">
            <a:extLst>
              <a:ext uri="{FF2B5EF4-FFF2-40B4-BE49-F238E27FC236}">
                <a16:creationId xmlns:a16="http://schemas.microsoft.com/office/drawing/2014/main" id="{0C903091-8C1B-C4F0-FAD5-AE40C19E1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75590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AAE5DA5-477C-EB5F-CCDF-1ADA124CBAD6}"/>
              </a:ext>
            </a:extLst>
          </p:cNvPr>
          <p:cNvSpPr txBox="1"/>
          <p:nvPr/>
        </p:nvSpPr>
        <p:spPr>
          <a:xfrm>
            <a:off x="695624" y="1133548"/>
            <a:ext cx="74165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-5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D08D6B-6D71-1BB9-BF0F-DA1762907EF3}"/>
                  </a:ext>
                </a:extLst>
              </p:cNvPr>
              <p:cNvSpPr txBox="1"/>
              <p:nvPr/>
            </p:nvSpPr>
            <p:spPr>
              <a:xfrm>
                <a:off x="686012" y="1987087"/>
                <a:ext cx="10368720" cy="17668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计算下列各式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并把结果化为只含正整数指数幂的形式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r>
                      <a:rPr lang="en-US" altLang="zh-CN" sz="3600" b="1" i="1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D08D6B-6D71-1BB9-BF0F-DA1762907E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012" y="1987087"/>
                <a:ext cx="10368720" cy="1766894"/>
              </a:xfrm>
              <a:prstGeom prst="rect">
                <a:avLst/>
              </a:prstGeom>
              <a:blipFill>
                <a:blip r:embed="rId4"/>
                <a:stretch>
                  <a:fillRect l="-1824" t="-6897" r="-1824" b="-12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CE110C0-DF14-DEE7-6DEC-34E8F71CED09}"/>
                  </a:ext>
                </a:extLst>
              </p:cNvPr>
              <p:cNvSpPr txBox="1"/>
              <p:nvPr/>
            </p:nvSpPr>
            <p:spPr>
              <a:xfrm>
                <a:off x="695624" y="3777838"/>
                <a:ext cx="4680325" cy="974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</a:t>
                </a:r>
                <a:r>
                  <a:rPr lang="en-US" altLang="zh-CN" sz="3600" b="1" i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i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𝟔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CE110C0-DF14-DEE7-6DEC-34E8F71CE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3777838"/>
                <a:ext cx="4680325" cy="974177"/>
              </a:xfrm>
              <a:prstGeom prst="rect">
                <a:avLst/>
              </a:prstGeom>
              <a:blipFill>
                <a:blip r:embed="rId5"/>
                <a:stretch>
                  <a:fillRect l="-3906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8A909BD-E419-F212-0DDF-855C15802A05}"/>
              </a:ext>
            </a:extLst>
          </p:cNvPr>
          <p:cNvSpPr txBox="1"/>
          <p:nvPr/>
        </p:nvSpPr>
        <p:spPr>
          <a:xfrm>
            <a:off x="6168005" y="3068975"/>
            <a:ext cx="51123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·(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732F5EC-BE9A-7084-BAD8-4F6D55F230F3}"/>
                  </a:ext>
                </a:extLst>
              </p:cNvPr>
              <p:cNvSpPr txBox="1"/>
              <p:nvPr/>
            </p:nvSpPr>
            <p:spPr>
              <a:xfrm>
                <a:off x="6201845" y="4029099"/>
                <a:ext cx="4852887" cy="15361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3600" b="1" i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=a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kumimoji="0" lang="en-US" altLang="zh-CN" sz="3600" b="1" i="1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sup>
                        </m:sSup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732F5EC-BE9A-7084-BAD8-4F6D55F23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845" y="4029099"/>
                <a:ext cx="4852887" cy="1536190"/>
              </a:xfrm>
              <a:prstGeom prst="rect">
                <a:avLst/>
              </a:prstGeom>
              <a:blipFill>
                <a:blip r:embed="rId6"/>
                <a:stretch>
                  <a:fillRect l="-3769" t="-79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8EAE0A6-9F5F-1CC0-5C98-9388DADC6BF7}"/>
              </a:ext>
            </a:extLst>
          </p:cNvPr>
          <p:cNvSpPr txBox="1"/>
          <p:nvPr/>
        </p:nvSpPr>
        <p:spPr>
          <a:xfrm>
            <a:off x="5165223" y="1143758"/>
            <a:ext cx="103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strike="noStrike" kern="1200" cap="none" spc="0" normalizeH="0" baseline="30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strike="noStrike" kern="1200" cap="none" spc="0" normalizeH="0" baseline="3000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845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F2BD3-B654-3713-8B08-E09955DC6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5.jpeg">
            <a:extLst>
              <a:ext uri="{FF2B5EF4-FFF2-40B4-BE49-F238E27FC236}">
                <a16:creationId xmlns:a16="http://schemas.microsoft.com/office/drawing/2014/main" id="{8B0FE987-8D48-D886-2B6C-5E3273CD7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866364" cy="55776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6FC319-B83D-A49C-BA02-60A2BE83D8FB}"/>
                  </a:ext>
                </a:extLst>
              </p:cNvPr>
              <p:cNvSpPr txBox="1"/>
              <p:nvPr/>
            </p:nvSpPr>
            <p:spPr>
              <a:xfrm>
                <a:off x="623620" y="1320730"/>
                <a:ext cx="10584735" cy="42165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零指数幂</a:t>
                </a: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任何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的数的零次幂都等于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用式子表示为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负整数指数幂</a:t>
                </a:r>
              </a:p>
              <a:p>
                <a:pPr algn="just"/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任何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的数的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次幂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等于这个数的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次幂的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用式子表示为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为正整数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6FC319-B83D-A49C-BA02-60A2BE83D8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320730"/>
                <a:ext cx="10584735" cy="4216539"/>
              </a:xfrm>
              <a:prstGeom prst="rect">
                <a:avLst/>
              </a:prstGeom>
              <a:blipFill>
                <a:blip r:embed="rId4"/>
                <a:stretch>
                  <a:fillRect l="-1727" t="-2894" r="-1727" b="-4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AA68A57-B408-FB17-AFBC-ABA1443F6BAE}"/>
              </a:ext>
            </a:extLst>
          </p:cNvPr>
          <p:cNvSpPr txBox="1"/>
          <p:nvPr/>
        </p:nvSpPr>
        <p:spPr>
          <a:xfrm>
            <a:off x="1919710" y="1844890"/>
            <a:ext cx="2232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不等于零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B378E8-2EBF-0AC7-0C84-EF8DCA7EF343}"/>
              </a:ext>
            </a:extLst>
          </p:cNvPr>
          <p:cNvSpPr txBox="1"/>
          <p:nvPr/>
        </p:nvSpPr>
        <p:spPr>
          <a:xfrm>
            <a:off x="2279735" y="3501005"/>
            <a:ext cx="2232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不等于零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A95062B-DB86-2738-6E3D-1E94C8F98040}"/>
              </a:ext>
            </a:extLst>
          </p:cNvPr>
          <p:cNvSpPr txBox="1"/>
          <p:nvPr/>
        </p:nvSpPr>
        <p:spPr>
          <a:xfrm>
            <a:off x="4527190" y="4195971"/>
            <a:ext cx="13527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083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653286-C0AE-8970-339A-216123E1D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D18797-347A-61DA-FCB1-AB1640CE626A}"/>
                  </a:ext>
                </a:extLst>
              </p:cNvPr>
              <p:cNvSpPr txBox="1"/>
              <p:nvPr/>
            </p:nvSpPr>
            <p:spPr>
              <a:xfrm>
                <a:off x="623620" y="836820"/>
                <a:ext cx="10512730" cy="45114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负整数指数幂有意义的条件为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学习零指数幂和负整数指数幂后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同底数幂的除法法则可以推广到整数指数幂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baseline="300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baseline="300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300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均不为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D18797-347A-61DA-FCB1-AB1640CE6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836820"/>
                <a:ext cx="10512730" cy="4511491"/>
              </a:xfrm>
              <a:prstGeom prst="rect">
                <a:avLst/>
              </a:prstGeom>
              <a:blipFill>
                <a:blip r:embed="rId3"/>
                <a:stretch>
                  <a:fillRect l="-1739" r="-1739" b="-4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2654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02CBF-FAF9-0F3C-5D3A-41E453D5A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6.jpeg">
            <a:extLst>
              <a:ext uri="{FF2B5EF4-FFF2-40B4-BE49-F238E27FC236}">
                <a16:creationId xmlns:a16="http://schemas.microsoft.com/office/drawing/2014/main" id="{68CCF707-1407-C057-BA04-BE8001276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624460" cy="538110"/>
          </a:xfrm>
          <a:prstGeom prst="rect">
            <a:avLst/>
          </a:prstGeom>
        </p:spPr>
      </p:pic>
      <p:pic>
        <p:nvPicPr>
          <p:cNvPr id="3" name="image97.jpeg">
            <a:extLst>
              <a:ext uri="{FF2B5EF4-FFF2-40B4-BE49-F238E27FC236}">
                <a16:creationId xmlns:a16="http://schemas.microsoft.com/office/drawing/2014/main" id="{DBC25A19-130F-E1D0-9258-976CA5786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45" y="1268850"/>
            <a:ext cx="7715548" cy="5381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54746E8-2493-DA92-3CC4-EEB971E918E2}"/>
              </a:ext>
            </a:extLst>
          </p:cNvPr>
          <p:cNvSpPr txBox="1"/>
          <p:nvPr/>
        </p:nvSpPr>
        <p:spPr>
          <a:xfrm>
            <a:off x="2319269" y="112988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零指数幂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98.jpeg">
            <a:extLst>
              <a:ext uri="{FF2B5EF4-FFF2-40B4-BE49-F238E27FC236}">
                <a16:creationId xmlns:a16="http://schemas.microsoft.com/office/drawing/2014/main" id="{C485FDF6-BAE9-26DD-FB7A-B965164D76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5" y="2276920"/>
            <a:ext cx="706430" cy="39199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7802F2D-ECA3-4D94-D8B4-68EA3FB624CB}"/>
              </a:ext>
            </a:extLst>
          </p:cNvPr>
          <p:cNvSpPr txBox="1"/>
          <p:nvPr/>
        </p:nvSpPr>
        <p:spPr>
          <a:xfrm>
            <a:off x="1477519" y="1915181"/>
            <a:ext cx="7715549" cy="2485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(1)(-2 025)</a:t>
            </a:r>
            <a:r>
              <a:rPr lang="en-US" altLang="zh-CN" sz="36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　　　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B.0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C.2 025	                  D.-2 025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0574877-389F-4D27-6A42-A6C5DCE520EF}"/>
              </a:ext>
            </a:extLst>
          </p:cNvPr>
          <p:cNvSpPr txBox="1"/>
          <p:nvPr/>
        </p:nvSpPr>
        <p:spPr>
          <a:xfrm>
            <a:off x="5519960" y="2149753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437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02D1F-3FEC-FE75-E629-F9A17C525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221D09-0114-DC0A-266D-9B9095050B02}"/>
                  </a:ext>
                </a:extLst>
              </p:cNvPr>
              <p:cNvSpPr txBox="1"/>
              <p:nvPr/>
            </p:nvSpPr>
            <p:spPr>
              <a:xfrm>
                <a:off x="659622" y="1052835"/>
                <a:ext cx="10872755" cy="28498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式子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有意义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≠-1	B.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≠-1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	D.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≠-1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221D09-0114-DC0A-266D-9B9095050B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1052835"/>
                <a:ext cx="10872755" cy="2849819"/>
              </a:xfrm>
              <a:prstGeom prst="rect">
                <a:avLst/>
              </a:prstGeom>
              <a:blipFill>
                <a:blip r:embed="rId3"/>
                <a:stretch>
                  <a:fillRect l="-1682" b="-7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B030240-6900-2D70-F466-0931D0C042E9}"/>
              </a:ext>
            </a:extLst>
          </p:cNvPr>
          <p:cNvSpPr txBox="1"/>
          <p:nvPr/>
        </p:nvSpPr>
        <p:spPr>
          <a:xfrm>
            <a:off x="10128280" y="148486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817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B8A94-79C6-E5B8-33F4-30AB3CF7E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9.jpeg">
            <a:extLst>
              <a:ext uri="{FF2B5EF4-FFF2-40B4-BE49-F238E27FC236}">
                <a16:creationId xmlns:a16="http://schemas.microsoft.com/office/drawing/2014/main" id="{A5D1B113-E46F-6540-9344-E517E78D8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94025"/>
            <a:ext cx="1889930" cy="53998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FA08CA97-DC7B-1DDC-2BD6-8B10394D7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5" y="1196845"/>
            <a:ext cx="11376790" cy="274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kumimoji="0" lang="en-US" altLang="zh-CN" sz="40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kumimoji="0" lang="en-US" altLang="zh-CN" sz="4000" b="1" i="1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40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|-1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有意义且恒等于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 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A.-1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	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B.1	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C.±1	         D.0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</a:t>
            </a:r>
            <a:r>
              <a:rPr kumimoji="0" lang="en-US" altLang="zh-CN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-(π-1)</a:t>
            </a:r>
            <a:r>
              <a:rPr kumimoji="0" lang="en-US" altLang="zh-CN" sz="40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4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en-US" sz="40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　</a:t>
            </a:r>
            <a:r>
              <a:rPr kumimoji="0" lang="en-US" altLang="zh-CN" sz="4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F8D250-E911-982F-13FA-559FB68CD6D5}"/>
              </a:ext>
            </a:extLst>
          </p:cNvPr>
          <p:cNvSpPr txBox="1"/>
          <p:nvPr/>
        </p:nvSpPr>
        <p:spPr>
          <a:xfrm>
            <a:off x="10488305" y="1484865"/>
            <a:ext cx="5325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174D2A-5B26-DE15-861F-3F2271813326}"/>
              </a:ext>
            </a:extLst>
          </p:cNvPr>
          <p:cNvSpPr txBox="1"/>
          <p:nvPr/>
        </p:nvSpPr>
        <p:spPr>
          <a:xfrm>
            <a:off x="4439885" y="3227989"/>
            <a:ext cx="5325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40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537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E4E98-F82C-F584-6F05-C2DB0C69E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0.jpeg">
            <a:extLst>
              <a:ext uri="{FF2B5EF4-FFF2-40B4-BE49-F238E27FC236}">
                <a16:creationId xmlns:a16="http://schemas.microsoft.com/office/drawing/2014/main" id="{04E7A9BD-2B33-EB5D-7CC0-F0E10D668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4919BE9-EB12-9D11-74CB-C93B657C1E0B}"/>
              </a:ext>
            </a:extLst>
          </p:cNvPr>
          <p:cNvSpPr txBox="1"/>
          <p:nvPr/>
        </p:nvSpPr>
        <p:spPr>
          <a:xfrm>
            <a:off x="2063720" y="44244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负整数指数幂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01.jpeg">
            <a:extLst>
              <a:ext uri="{FF2B5EF4-FFF2-40B4-BE49-F238E27FC236}">
                <a16:creationId xmlns:a16="http://schemas.microsoft.com/office/drawing/2014/main" id="{29BF3B90-89C6-B2AD-5BA4-8F1A50ED9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145" y="1340855"/>
            <a:ext cx="680971" cy="377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6BD384-E0EA-CA5C-753A-878390CC23E6}"/>
                  </a:ext>
                </a:extLst>
              </p:cNvPr>
              <p:cNvSpPr txBox="1"/>
              <p:nvPr/>
            </p:nvSpPr>
            <p:spPr>
              <a:xfrm>
                <a:off x="802525" y="1236006"/>
                <a:ext cx="9350212" cy="1443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的结果是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	         B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       	C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6BD384-E0EA-CA5C-753A-878390CC2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525" y="1236006"/>
                <a:ext cx="9350212" cy="1443921"/>
              </a:xfrm>
              <a:prstGeom prst="rect">
                <a:avLst/>
              </a:prstGeom>
              <a:blipFill>
                <a:blip r:embed="rId5"/>
                <a:stretch>
                  <a:fillRect l="-2022" t="-8439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A8ADDB5-22C6-3502-3A70-E7D5911E9723}"/>
                  </a:ext>
                </a:extLst>
              </p:cNvPr>
              <p:cNvSpPr txBox="1"/>
              <p:nvPr/>
            </p:nvSpPr>
            <p:spPr>
              <a:xfrm>
                <a:off x="695625" y="2932002"/>
                <a:ext cx="8496590" cy="2153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下列计算中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错误的是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A.(-1)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	               B.9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=-729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	       D.2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A8ADDB5-22C6-3502-3A70-E7D5911E97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932002"/>
                <a:ext cx="8496590" cy="2153025"/>
              </a:xfrm>
              <a:prstGeom prst="rect">
                <a:avLst/>
              </a:prstGeom>
              <a:blipFill>
                <a:blip r:embed="rId6"/>
                <a:stretch>
                  <a:fillRect l="-2152" t="-5666" b="-3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E1BDF187-04F2-9124-CF47-125688B07010}"/>
              </a:ext>
            </a:extLst>
          </p:cNvPr>
          <p:cNvSpPr txBox="1"/>
          <p:nvPr/>
        </p:nvSpPr>
        <p:spPr>
          <a:xfrm>
            <a:off x="6128525" y="1284261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1E965D-20D1-5BA0-AF54-47F55F683BF2}"/>
              </a:ext>
            </a:extLst>
          </p:cNvPr>
          <p:cNvSpPr txBox="1"/>
          <p:nvPr/>
        </p:nvSpPr>
        <p:spPr>
          <a:xfrm>
            <a:off x="5985895" y="2951052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366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02540-D052-FD0E-DF84-AAD62082B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A1B0F5-83BE-5B8D-1723-4813F38F3B35}"/>
                  </a:ext>
                </a:extLst>
              </p:cNvPr>
              <p:cNvSpPr txBox="1"/>
              <p:nvPr/>
            </p:nvSpPr>
            <p:spPr>
              <a:xfrm>
                <a:off x="587617" y="1484865"/>
                <a:ext cx="11016765" cy="2655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思维点拨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] 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为整数时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按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计算较简便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为分数时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按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计算较简便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A1B0F5-83BE-5B8D-1723-4813F38F3B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1484865"/>
                <a:ext cx="11016765" cy="2655022"/>
              </a:xfrm>
              <a:prstGeom prst="rect">
                <a:avLst/>
              </a:prstGeom>
              <a:blipFill>
                <a:blip r:embed="rId3"/>
                <a:stretch>
                  <a:fillRect l="-1659" r="-1659" b="-2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647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FBE40-904E-73B1-72E2-0DD173432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02.jpeg">
            <a:extLst>
              <a:ext uri="{FF2B5EF4-FFF2-40B4-BE49-F238E27FC236}">
                <a16:creationId xmlns:a16="http://schemas.microsoft.com/office/drawing/2014/main" id="{27FFCAE2-1230-FCE2-61E6-B3D9DB6EF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06827"/>
            <a:ext cx="1656115" cy="47317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6F6334-FFA0-E073-003E-BF736F023C24}"/>
                  </a:ext>
                </a:extLst>
              </p:cNvPr>
              <p:cNvSpPr txBox="1"/>
              <p:nvPr/>
            </p:nvSpPr>
            <p:spPr>
              <a:xfrm>
                <a:off x="638331" y="1103179"/>
                <a:ext cx="7761830" cy="18426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的相反数为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A.-4	          B.-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𝟏</m:t>
                        </m:r>
                      </m:num>
                      <m:den>
                        <m:r>
                          <a:rPr lang="en-US" altLang="zh-CN" sz="36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/>
                        </m:ctrlPr>
                      </m:fPr>
                      <m:num>
                        <m:r>
                          <a:rPr lang="en-US" altLang="zh-CN" sz="3600" b="1" i="1"/>
                          <m:t>𝟏</m:t>
                        </m:r>
                      </m:num>
                      <m:den>
                        <m:r>
                          <a:rPr lang="en-US" altLang="zh-CN" sz="36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D.4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6F6334-FFA0-E073-003E-BF736F023C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31" y="1103179"/>
                <a:ext cx="7761830" cy="1842620"/>
              </a:xfrm>
              <a:prstGeom prst="rect">
                <a:avLst/>
              </a:prstGeom>
              <a:blipFill>
                <a:blip r:embed="rId4"/>
                <a:stretch>
                  <a:fillRect l="-2435" b="-49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75D4FE-BFEC-55AF-6331-EAA1DEBF4F2F}"/>
                  </a:ext>
                </a:extLst>
              </p:cNvPr>
              <p:cNvSpPr txBox="1"/>
              <p:nvPr/>
            </p:nvSpPr>
            <p:spPr>
              <a:xfrm>
                <a:off x="638330" y="2945799"/>
                <a:ext cx="10858045" cy="15990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·河南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=-3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”号连接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 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75D4FE-BFEC-55AF-6331-EAA1DEBF4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30" y="2945799"/>
                <a:ext cx="10858045" cy="1599027"/>
              </a:xfrm>
              <a:prstGeom prst="rect">
                <a:avLst/>
              </a:prstGeom>
              <a:blipFill>
                <a:blip r:embed="rId5"/>
                <a:stretch>
                  <a:fillRect l="-1741" r="-1684" b="-1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F2F046-918A-5D20-327E-951A3CBE1C23}"/>
                  </a:ext>
                </a:extLst>
              </p:cNvPr>
              <p:cNvSpPr txBox="1"/>
              <p:nvPr/>
            </p:nvSpPr>
            <p:spPr>
              <a:xfrm>
                <a:off x="638330" y="4788419"/>
                <a:ext cx="9360650" cy="10450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:(-1)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2 025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-(π-3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F2F046-918A-5D20-327E-951A3CBE1C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330" y="4788419"/>
                <a:ext cx="9360650" cy="1045030"/>
              </a:xfrm>
              <a:prstGeom prst="rect">
                <a:avLst/>
              </a:prstGeom>
              <a:blipFill>
                <a:blip r:embed="rId6"/>
                <a:stretch>
                  <a:fillRect l="-2020" b="-7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CF81985-884D-856A-F0FB-EEC05F3D327D}"/>
              </a:ext>
            </a:extLst>
          </p:cNvPr>
          <p:cNvSpPr txBox="1"/>
          <p:nvPr/>
        </p:nvSpPr>
        <p:spPr>
          <a:xfrm>
            <a:off x="4871915" y="1378158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3404F0-CA4C-1056-7AED-89D41ADC90C0}"/>
              </a:ext>
            </a:extLst>
          </p:cNvPr>
          <p:cNvSpPr txBox="1"/>
          <p:nvPr/>
        </p:nvSpPr>
        <p:spPr>
          <a:xfrm>
            <a:off x="3926671" y="3898495"/>
            <a:ext cx="15932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b&gt;c&gt;a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D2C4710-9989-22C3-5A24-05BD4C75AC9E}"/>
              </a:ext>
            </a:extLst>
          </p:cNvPr>
          <p:cNvSpPr txBox="1"/>
          <p:nvPr/>
        </p:nvSpPr>
        <p:spPr>
          <a:xfrm>
            <a:off x="7320085" y="4987768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8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429</TotalTime>
  <Words>632</Words>
  <Application>Microsoft Office PowerPoint</Application>
  <PresentationFormat>宽屏</PresentationFormat>
  <Paragraphs>55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343</cp:revision>
  <dcterms:created xsi:type="dcterms:W3CDTF">2016-07-05T04:43:00Z</dcterms:created>
  <dcterms:modified xsi:type="dcterms:W3CDTF">2024-11-17T13:24:48Z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