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67" r:id="rId2"/>
    <p:sldId id="2709" r:id="rId3"/>
    <p:sldId id="2710" r:id="rId4"/>
    <p:sldId id="2711" r:id="rId5"/>
    <p:sldId id="2712" r:id="rId6"/>
    <p:sldId id="2713" r:id="rId7"/>
    <p:sldId id="2714" r:id="rId8"/>
    <p:sldId id="2715" r:id="rId9"/>
    <p:sldId id="2716" r:id="rId10"/>
    <p:sldId id="2717" r:id="rId11"/>
    <p:sldId id="2718" r:id="rId12"/>
    <p:sldId id="2719" r:id="rId13"/>
    <p:sldId id="2720" r:id="rId14"/>
    <p:sldId id="2721" r:id="rId15"/>
    <p:sldId id="2722" r:id="rId16"/>
    <p:sldId id="2723" r:id="rId17"/>
    <p:sldId id="2724" r:id="rId18"/>
    <p:sldId id="2725" r:id="rId19"/>
    <p:sldId id="2726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83D0B-42B0-B418-C883-83FCCECFB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CDF0164-FB32-5E52-0050-3BA245478F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29C5215-A103-1C31-B222-6F66622F64A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8219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E6CF4-E33B-0046-74D4-4F958DA1E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7B188FD-17EF-6953-40F7-D5684CA18D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491FE66-F01F-1DCC-7B76-6A57CDDFB7D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4468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514F55-94FF-75F0-07EB-5541CE435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C692820-1A82-95AA-8499-E16ED86E8D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E577F13-28BE-4F71-D361-F1E406B53B8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8665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D2C4C8-B6C5-3881-2110-FB7D812C1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36AE0AF-805D-8816-C8BA-AA942F311C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169AD0C-94E9-42CA-BA1E-C258B34FDA2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6781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2B25BC-FFD3-02FF-28AC-6927E6761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07BA4FE-C6C2-3AFA-9173-2609FC77F3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8108169-3D13-9625-8CD7-73E83BC69E5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1532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385E9-AE03-A2C0-E607-12ADB3A9B1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090964D-CE2B-2B27-B78D-C1302499AB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85484FB-7350-AA23-35CB-B9C549FB9A4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8179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E00F3-D33D-981C-5C89-A91F38D76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F2BDFB7-E50E-41E5-BF48-1AA2E60D0E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9BD6B0D-7890-0754-2236-A77BE8EBEE9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3618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2DCCDF-FA0C-1AB0-47CA-379307FD1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D09B079-CFDC-94DC-45CE-AA421928B1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45544FE-6D1C-E471-86F8-0E70AD66E02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8370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3FF34-DA48-0765-778E-901CD3338C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59CCED5-7DE0-DA83-D155-A98BC22551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A5F3EDE-9CEF-4465-2660-9B1DD99F6F1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433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4260B-CA60-B7D0-176A-2E92D334B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298B043-F6CE-B994-7E16-164EAE70A9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9E44EE2-FD75-A0E7-F468-48B7DA35AA9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636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A0713-6B74-6613-20BE-24A85A222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93038D6-6D66-BCF6-8A4D-15863EB750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801F89E-6157-22B5-4E44-92597571500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42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FC299-66F9-FBE9-05F4-3BD1A3145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7A7949E-69FF-58BF-1830-6CF26BD824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23C9A6B-A93F-B15A-9815-4DE56945AC9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335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3C857B-5726-AB82-6887-49DB6DED2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EEAE6DF-1AD3-B53C-C886-0F830B8ABA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DAC1415-D4F5-C01A-5C03-1CF64C0A6B3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973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89A47-1C78-D35B-1DE2-6A6043E7B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4FCA471-1672-2783-F836-7ACBB77F6C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40F4386-7D72-20B6-1191-6FC5B22B45B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555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DEB5C9-E910-398E-60DD-E9A509936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4BD99BF-A717-A03E-2D79-2DC4A40900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1E78DBF-2C99-911D-7F9A-AE8A4747445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3134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831FC-CF92-29F1-71A4-871A1504E8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7B571FB-E714-E3D2-15C4-0E446AD3CC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019DA8D-4AC9-A1E4-CC32-31CA818074A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3247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3A6EF2-1BA4-DA0D-5E5D-0D08C53AD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ADDFAF0-DCA0-2A2C-819A-53C4EA8916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C844CC7-6E8D-E462-F49F-088D0F57558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235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79F343-5EEE-3999-D896-4FC4A62A5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9C718B6-4EE1-96D5-0896-35EB1859A5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E9083E9-1E2C-E325-8713-0D755B54C7B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012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TIF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tif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tif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D59FB67-E16F-E56B-FC4C-09EFD9AA630F}"/>
              </a:ext>
            </a:extLst>
          </p:cNvPr>
          <p:cNvSpPr txBox="1"/>
          <p:nvPr/>
        </p:nvSpPr>
        <p:spPr>
          <a:xfrm>
            <a:off x="2063720" y="1772885"/>
            <a:ext cx="777654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en-US" altLang="zh-CN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分式的运算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分式的乘除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D2468-BE91-7C58-41F5-DBAD07297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58B33C3-8326-139E-8628-6416C82BCF94}"/>
                  </a:ext>
                </a:extLst>
              </p:cNvPr>
              <p:cNvSpPr txBox="1"/>
              <p:nvPr/>
            </p:nvSpPr>
            <p:spPr>
              <a:xfrm>
                <a:off x="983645" y="548800"/>
                <a:ext cx="6105524" cy="10446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𝒙𝒚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𝒙𝒚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58B33C3-8326-139E-8628-6416C82BCF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45" y="548800"/>
                <a:ext cx="6105524" cy="1044645"/>
              </a:xfrm>
              <a:prstGeom prst="rect">
                <a:avLst/>
              </a:prstGeom>
              <a:blipFill>
                <a:blip r:embed="rId3"/>
                <a:stretch>
                  <a:fillRect l="-2994" b="-2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EED4FEE-8B7C-A9ED-EB51-A5D7706BAE4E}"/>
                  </a:ext>
                </a:extLst>
              </p:cNvPr>
              <p:cNvSpPr txBox="1"/>
              <p:nvPr/>
            </p:nvSpPr>
            <p:spPr>
              <a:xfrm>
                <a:off x="983645" y="1772885"/>
                <a:ext cx="5832405" cy="14569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=-x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x-y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𝒙𝒚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=-y.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EED4FEE-8B7C-A9ED-EB51-A5D7706BAE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45" y="1772885"/>
                <a:ext cx="5832405" cy="1456937"/>
              </a:xfrm>
              <a:prstGeom prst="rect">
                <a:avLst/>
              </a:prstGeom>
              <a:blipFill>
                <a:blip r:embed="rId4"/>
                <a:stretch>
                  <a:fillRect l="-3135" t="-4603" b="-14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193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6AD19-AC1F-065C-9596-EA669141BA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8.jpeg">
            <a:extLst>
              <a:ext uri="{FF2B5EF4-FFF2-40B4-BE49-F238E27FC236}">
                <a16:creationId xmlns:a16="http://schemas.microsoft.com/office/drawing/2014/main" id="{8FC64992-816D-7835-C3AD-55380CC43E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900" y="548800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4294682-0978-D1B0-FE6D-B251E1E636C7}"/>
                  </a:ext>
                </a:extLst>
              </p:cNvPr>
              <p:cNvSpPr txBox="1"/>
              <p:nvPr/>
            </p:nvSpPr>
            <p:spPr>
              <a:xfrm>
                <a:off x="767630" y="1340855"/>
                <a:ext cx="4968345" cy="15293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𝒂𝒃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4294682-0978-D1B0-FE6D-B251E1E636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340855"/>
                <a:ext cx="4968345" cy="1529393"/>
              </a:xfrm>
              <a:prstGeom prst="rect">
                <a:avLst/>
              </a:prstGeom>
              <a:blipFill>
                <a:blip r:embed="rId4"/>
                <a:stretch>
                  <a:fillRect l="-3804" t="-7968" b="-55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72ED873-3C33-5AD6-5269-06C5DB6386B3}"/>
                  </a:ext>
                </a:extLst>
              </p:cNvPr>
              <p:cNvSpPr txBox="1"/>
              <p:nvPr/>
            </p:nvSpPr>
            <p:spPr>
              <a:xfrm>
                <a:off x="767630" y="3095745"/>
                <a:ext cx="5212912" cy="17840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𝒂𝒃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𝒙𝒃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72ED873-3C33-5AD6-5269-06C5DB6386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3095745"/>
                <a:ext cx="5212912" cy="1784015"/>
              </a:xfrm>
              <a:prstGeom prst="rect">
                <a:avLst/>
              </a:prstGeom>
              <a:blipFill>
                <a:blip r:embed="rId5"/>
                <a:stretch>
                  <a:fillRect l="-3626" b="-5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870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11B33-E929-E902-18BB-A6987C36B8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66EFBC-C2A9-6099-7C3B-C598D34BAF4C}"/>
                  </a:ext>
                </a:extLst>
              </p:cNvPr>
              <p:cNvSpPr txBox="1"/>
              <p:nvPr/>
            </p:nvSpPr>
            <p:spPr>
              <a:xfrm>
                <a:off x="839635" y="414130"/>
                <a:ext cx="6912480" cy="8772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(2)(2024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·广州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66EFBC-C2A9-6099-7C3B-C598D34BAF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414130"/>
                <a:ext cx="6912480" cy="877291"/>
              </a:xfrm>
              <a:prstGeom prst="rect">
                <a:avLst/>
              </a:prstGeom>
              <a:blipFill>
                <a:blip r:embed="rId3"/>
                <a:stretch>
                  <a:fillRect l="-2293" b="-90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6D7C4C-018E-CAB9-EF3A-C303982A4B08}"/>
                  </a:ext>
                </a:extLst>
              </p:cNvPr>
              <p:cNvSpPr txBox="1"/>
              <p:nvPr/>
            </p:nvSpPr>
            <p:spPr>
              <a:xfrm>
                <a:off x="867965" y="3027095"/>
                <a:ext cx="7992555" cy="8038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(3)(2024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·沈阳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6D7C4C-018E-CAB9-EF3A-C303982A4B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965" y="3027095"/>
                <a:ext cx="7992555" cy="803810"/>
              </a:xfrm>
              <a:prstGeom prst="rect">
                <a:avLst/>
              </a:prstGeom>
              <a:blipFill>
                <a:blip r:embed="rId4"/>
                <a:stretch>
                  <a:fillRect l="-1907" b="-10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1A50994-2C44-3518-9160-96815EF1489F}"/>
                  </a:ext>
                </a:extLst>
              </p:cNvPr>
              <p:cNvSpPr txBox="1"/>
              <p:nvPr/>
            </p:nvSpPr>
            <p:spPr>
              <a:xfrm>
                <a:off x="959020" y="1268850"/>
                <a:ext cx="6105524" cy="14335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=x</a:t>
                </a:r>
                <a:r>
                  <a:rPr kumimoji="0" lang="en-US" altLang="zh-CN" sz="32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1A50994-2C44-3518-9160-96815EF148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020" y="1268850"/>
                <a:ext cx="6105524" cy="1433598"/>
              </a:xfrm>
              <a:prstGeom prst="rect">
                <a:avLst/>
              </a:prstGeom>
              <a:blipFill>
                <a:blip r:embed="rId5"/>
                <a:stretch>
                  <a:fillRect l="-2495" b="-12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E74DA46-7485-4615-5A39-C6A3C4FBDDE4}"/>
                  </a:ext>
                </a:extLst>
              </p:cNvPr>
              <p:cNvSpPr txBox="1"/>
              <p:nvPr/>
            </p:nvSpPr>
            <p:spPr>
              <a:xfrm>
                <a:off x="935675" y="4000830"/>
                <a:ext cx="6105524" cy="15883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E74DA46-7485-4615-5A39-C6A3C4FBDD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675" y="4000830"/>
                <a:ext cx="6105524" cy="1588320"/>
              </a:xfrm>
              <a:prstGeom prst="rect">
                <a:avLst/>
              </a:prstGeom>
              <a:blipFill>
                <a:blip r:embed="rId6"/>
                <a:stretch>
                  <a:fillRect l="-2495" b="-4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641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DE127-966B-45F1-6202-0833A543F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9.jpeg">
            <a:extLst>
              <a:ext uri="{FF2B5EF4-FFF2-40B4-BE49-F238E27FC236}">
                <a16:creationId xmlns:a16="http://schemas.microsoft.com/office/drawing/2014/main" id="{CDE28F4D-2B70-0C66-4F95-C996536789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75CC25B-3247-DFD8-8D38-96D8572E84E2}"/>
              </a:ext>
            </a:extLst>
          </p:cNvPr>
          <p:cNvSpPr txBox="1"/>
          <p:nvPr/>
        </p:nvSpPr>
        <p:spPr>
          <a:xfrm>
            <a:off x="2207730" y="453654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分式的乘方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40.jpeg">
            <a:extLst>
              <a:ext uri="{FF2B5EF4-FFF2-40B4-BE49-F238E27FC236}">
                <a16:creationId xmlns:a16="http://schemas.microsoft.com/office/drawing/2014/main" id="{D7BAC22F-07E4-CE5F-76D3-39C14F5175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357695"/>
            <a:ext cx="720050" cy="39955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EDCDD74-3A08-5156-6AAF-2D30E30DE010}"/>
              </a:ext>
            </a:extLst>
          </p:cNvPr>
          <p:cNvSpPr txBox="1"/>
          <p:nvPr/>
        </p:nvSpPr>
        <p:spPr>
          <a:xfrm>
            <a:off x="1498195" y="1242203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6C02182-3ABC-B8F6-2994-E91ED99C58A2}"/>
                  </a:ext>
                </a:extLst>
              </p:cNvPr>
              <p:cNvSpPr txBox="1"/>
              <p:nvPr/>
            </p:nvSpPr>
            <p:spPr>
              <a:xfrm>
                <a:off x="767629" y="1844028"/>
                <a:ext cx="8424585" cy="10450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·山东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zh-CN" altLang="zh-CN" sz="36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36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𝒃</m:t>
                                    </m:r>
                                  </m:e>
                                  <m:sup>
                                    <m:r>
                                      <a:rPr lang="en-US" altLang="zh-CN" sz="36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𝒃</m:t>
                                </m:r>
                              </m:num>
                              <m:den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𝒃</m:t>
                                </m:r>
                              </m:num>
                              <m:den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6C02182-3ABC-B8F6-2994-E91ED99C5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29" y="1844028"/>
                <a:ext cx="8424585" cy="1045030"/>
              </a:xfrm>
              <a:prstGeom prst="rect">
                <a:avLst/>
              </a:prstGeom>
              <a:blipFill>
                <a:blip r:embed="rId5"/>
                <a:stretch>
                  <a:fillRect l="-2243" b="-69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72CCEDA-46A9-E678-4F49-F33F2A26E869}"/>
                  </a:ext>
                </a:extLst>
              </p:cNvPr>
              <p:cNvSpPr txBox="1"/>
              <p:nvPr/>
            </p:nvSpPr>
            <p:spPr>
              <a:xfrm>
                <a:off x="839635" y="3140980"/>
                <a:ext cx="6105524" cy="27415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𝟔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𝟔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𝟔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72CCEDA-46A9-E678-4F49-F33F2A26E8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3140980"/>
                <a:ext cx="6105524" cy="2741520"/>
              </a:xfrm>
              <a:prstGeom prst="rect">
                <a:avLst/>
              </a:prstGeom>
              <a:blipFill>
                <a:blip r:embed="rId6"/>
                <a:stretch>
                  <a:fillRect l="-3097" b="-2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052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2C6E9-D20F-D7A0-3F56-612BFCD44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307AEA-8E41-2040-756D-3CF7661BF2DD}"/>
                  </a:ext>
                </a:extLst>
              </p:cNvPr>
              <p:cNvSpPr txBox="1"/>
              <p:nvPr/>
            </p:nvSpPr>
            <p:spPr>
              <a:xfrm>
                <a:off x="983645" y="404790"/>
                <a:ext cx="7416515" cy="14782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</m:num>
                              <m:den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𝒙𝒚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307AEA-8E41-2040-756D-3CF7661BF2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45" y="404790"/>
                <a:ext cx="7416515" cy="1478225"/>
              </a:xfrm>
              <a:prstGeom prst="rect">
                <a:avLst/>
              </a:prstGeom>
              <a:blipFill>
                <a:blip r:embed="rId3"/>
                <a:stretch>
                  <a:fillRect l="-2465" b="-1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6CE4CF-4C80-94F8-C823-9A45B314A281}"/>
                  </a:ext>
                </a:extLst>
              </p:cNvPr>
              <p:cNvSpPr txBox="1"/>
              <p:nvPr/>
            </p:nvSpPr>
            <p:spPr>
              <a:xfrm>
                <a:off x="989175" y="2158716"/>
                <a:ext cx="6105524" cy="25405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6CE4CF-4C80-94F8-C823-9A45B314A2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175" y="2158716"/>
                <a:ext cx="6105524" cy="2540567"/>
              </a:xfrm>
              <a:prstGeom prst="rect">
                <a:avLst/>
              </a:prstGeom>
              <a:blipFill>
                <a:blip r:embed="rId4"/>
                <a:stretch>
                  <a:fillRect l="-2994" b="-31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1326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274E5A-5628-B763-A723-EAD7F7713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1.jpeg">
            <a:extLst>
              <a:ext uri="{FF2B5EF4-FFF2-40B4-BE49-F238E27FC236}">
                <a16:creationId xmlns:a16="http://schemas.microsoft.com/office/drawing/2014/main" id="{491154B9-FA6C-7E75-A93D-83CF1EC6C9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476795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E168BB-EE2E-ECCB-AD20-29A0340DD237}"/>
                  </a:ext>
                </a:extLst>
              </p:cNvPr>
              <p:cNvSpPr txBox="1"/>
              <p:nvPr/>
            </p:nvSpPr>
            <p:spPr>
              <a:xfrm>
                <a:off x="695625" y="1005457"/>
                <a:ext cx="4968345" cy="15990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𝒂𝒄</m:t>
                                </m:r>
                              </m:num>
                              <m:den>
                                <m:r>
                                  <a:rPr lang="en-US" altLang="zh-CN" sz="36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𝒃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÷(-9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E168BB-EE2E-ECCB-AD20-29A0340DD2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005457"/>
                <a:ext cx="4968345" cy="1599027"/>
              </a:xfrm>
              <a:prstGeom prst="rect">
                <a:avLst/>
              </a:prstGeom>
              <a:blipFill>
                <a:blip r:embed="rId4"/>
                <a:stretch>
                  <a:fillRect l="-3681" t="-7634" b="-45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07443AD-48FB-6C4D-93C9-3105E9A38AA0}"/>
                  </a:ext>
                </a:extLst>
              </p:cNvPr>
              <p:cNvSpPr txBox="1"/>
              <p:nvPr/>
            </p:nvSpPr>
            <p:spPr>
              <a:xfrm>
                <a:off x="695625" y="2613387"/>
                <a:ext cx="6105524" cy="9753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𝒄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𝒄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07443AD-48FB-6C4D-93C9-3105E9A38A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613387"/>
                <a:ext cx="6105524" cy="975395"/>
              </a:xfrm>
              <a:prstGeom prst="rect">
                <a:avLst/>
              </a:prstGeom>
              <a:blipFill>
                <a:blip r:embed="rId5"/>
                <a:stretch>
                  <a:fillRect l="-2994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5912ADF-2C1F-A893-7FAC-6DBC710AD719}"/>
                  </a:ext>
                </a:extLst>
              </p:cNvPr>
              <p:cNvSpPr txBox="1"/>
              <p:nvPr/>
            </p:nvSpPr>
            <p:spPr>
              <a:xfrm>
                <a:off x="695625" y="3789025"/>
                <a:ext cx="6105524" cy="10450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zh-CN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36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𝒃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kumimoji="0" lang="zh-CN" altLang="zh-CN" sz="36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0" lang="en-US" altLang="zh-CN" sz="36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𝒂</m:t>
                                    </m:r>
                                  </m:e>
                                  <m:sup>
                                    <m:r>
                                      <a:rPr kumimoji="0" lang="en-US" altLang="zh-CN" sz="36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zh-CN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36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𝒃</m:t>
                                </m:r>
                              </m:num>
                              <m:den>
                                <m:r>
                                  <a:rPr kumimoji="0" lang="en-US" altLang="zh-CN" sz="36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sup>
                    </m:sSup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5912ADF-2C1F-A893-7FAC-6DBC710AD7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3789025"/>
                <a:ext cx="6105524" cy="1045030"/>
              </a:xfrm>
              <a:prstGeom prst="rect">
                <a:avLst/>
              </a:prstGeom>
              <a:blipFill>
                <a:blip r:embed="rId6"/>
                <a:stretch>
                  <a:fillRect l="-2994" b="-7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7F7829C-3B7E-2AAA-1C54-A0814C053CD6}"/>
                  </a:ext>
                </a:extLst>
              </p:cNvPr>
              <p:cNvSpPr txBox="1"/>
              <p:nvPr/>
            </p:nvSpPr>
            <p:spPr>
              <a:xfrm>
                <a:off x="695625" y="4993733"/>
                <a:ext cx="6105524" cy="10720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kumimoji="0" lang="zh-CN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36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𝒃</m:t>
                                </m:r>
                              </m:e>
                              <m:sup>
                                <m:r>
                                  <a:rPr kumimoji="0" lang="en-US" altLang="zh-CN" sz="36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kumimoji="0" lang="zh-CN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36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</m:e>
                              <m:sup>
                                <m:r>
                                  <a:rPr kumimoji="0" lang="en-US" altLang="zh-CN" sz="36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𝟔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=-b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7F7829C-3B7E-2AAA-1C54-A0814C053C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993733"/>
                <a:ext cx="6105524" cy="1072025"/>
              </a:xfrm>
              <a:prstGeom prst="rect">
                <a:avLst/>
              </a:prstGeom>
              <a:blipFill>
                <a:blip r:embed="rId7"/>
                <a:stretch>
                  <a:fillRect l="-2994" b="-5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308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9E8E5-F434-BA66-88C6-8B7588603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2.jpeg">
            <a:extLst>
              <a:ext uri="{FF2B5EF4-FFF2-40B4-BE49-F238E27FC236}">
                <a16:creationId xmlns:a16="http://schemas.microsoft.com/office/drawing/2014/main" id="{FEEC185E-C388-5DF6-1E8E-C3D2C0591A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15" y="627556"/>
            <a:ext cx="8138038" cy="56757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B8B0F9F-42EB-5DFF-4B3A-D1F6F7CB1255}"/>
              </a:ext>
            </a:extLst>
          </p:cNvPr>
          <p:cNvSpPr txBox="1"/>
          <p:nvPr/>
        </p:nvSpPr>
        <p:spPr>
          <a:xfrm>
            <a:off x="2279735" y="536761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分式的化简求值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43.jpeg">
            <a:extLst>
              <a:ext uri="{FF2B5EF4-FFF2-40B4-BE49-F238E27FC236}">
                <a16:creationId xmlns:a16="http://schemas.microsoft.com/office/drawing/2014/main" id="{29137E59-A4AD-41F9-FC19-7D54D41EBA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665" y="1431228"/>
            <a:ext cx="793615" cy="44037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7494E8A-EEFF-5213-8F3A-D5412AF0788D}"/>
              </a:ext>
            </a:extLst>
          </p:cNvPr>
          <p:cNvSpPr txBox="1"/>
          <p:nvPr/>
        </p:nvSpPr>
        <p:spPr>
          <a:xfrm>
            <a:off x="1391085" y="1328251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先化简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再求值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2B4D093-D837-E9B0-84A8-689893A66DAA}"/>
                  </a:ext>
                </a:extLst>
              </p:cNvPr>
              <p:cNvSpPr txBox="1"/>
              <p:nvPr/>
            </p:nvSpPr>
            <p:spPr>
              <a:xfrm>
                <a:off x="616665" y="1871607"/>
                <a:ext cx="8935575" cy="13068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+1)·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=-3;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2B4D093-D837-E9B0-84A8-689893A66D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665" y="1871607"/>
                <a:ext cx="8935575" cy="1306833"/>
              </a:xfrm>
              <a:prstGeom prst="rect">
                <a:avLst/>
              </a:prstGeom>
              <a:blipFill>
                <a:blip r:embed="rId5"/>
                <a:stretch>
                  <a:fillRect l="-2046" b="-7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4DA26D2-3327-6DF2-0041-78BBEBB8AA5F}"/>
                  </a:ext>
                </a:extLst>
              </p:cNvPr>
              <p:cNvSpPr txBox="1"/>
              <p:nvPr/>
            </p:nvSpPr>
            <p:spPr>
              <a:xfrm>
                <a:off x="627582" y="3158600"/>
                <a:ext cx="7757677" cy="21419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 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4DA26D2-3327-6DF2-0041-78BBEBB8AA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582" y="3158600"/>
                <a:ext cx="7757677" cy="2141933"/>
              </a:xfrm>
              <a:prstGeom prst="rect">
                <a:avLst/>
              </a:prstGeom>
              <a:blipFill>
                <a:blip r:embed="rId6"/>
                <a:stretch>
                  <a:fillRect l="-2435" b="-9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117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4E140C-A284-F3A0-9429-DBED1F6AC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C389811-329F-18E2-FF09-306F7BB61CE9}"/>
                  </a:ext>
                </a:extLst>
              </p:cNvPr>
              <p:cNvSpPr txBox="1"/>
              <p:nvPr/>
            </p:nvSpPr>
            <p:spPr>
              <a:xfrm>
                <a:off x="695625" y="620805"/>
                <a:ext cx="9360650" cy="9755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满足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C389811-329F-18E2-FF09-306F7BB61C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620805"/>
                <a:ext cx="9360650" cy="975588"/>
              </a:xfrm>
              <a:prstGeom prst="rect">
                <a:avLst/>
              </a:prstGeom>
              <a:blipFill>
                <a:blip r:embed="rId3"/>
                <a:stretch>
                  <a:fillRect l="-1953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4DFFB7F-2078-891A-4D5E-08DE70598597}"/>
                  </a:ext>
                </a:extLst>
              </p:cNvPr>
              <p:cNvSpPr txBox="1"/>
              <p:nvPr/>
            </p:nvSpPr>
            <p:spPr>
              <a:xfrm>
                <a:off x="911640" y="1844890"/>
                <a:ext cx="8640600" cy="38039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-a-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-a=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4DFFB7F-2078-891A-4D5E-08DE705985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40" y="1844890"/>
                <a:ext cx="8640600" cy="3803926"/>
              </a:xfrm>
              <a:prstGeom prst="rect">
                <a:avLst/>
              </a:prstGeom>
              <a:blipFill>
                <a:blip r:embed="rId4"/>
                <a:stretch>
                  <a:fillRect l="-2188" b="-5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197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3FD86-281A-B14B-7B1F-82F011F9A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4.jpeg">
            <a:extLst>
              <a:ext uri="{FF2B5EF4-FFF2-40B4-BE49-F238E27FC236}">
                <a16:creationId xmlns:a16="http://schemas.microsoft.com/office/drawing/2014/main" id="{05B68858-FA3B-526E-D58B-C286CE9415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920" y="476795"/>
            <a:ext cx="1764123" cy="50403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C38781-D85D-EC90-A733-214BB383413E}"/>
                  </a:ext>
                </a:extLst>
              </p:cNvPr>
              <p:cNvSpPr txBox="1"/>
              <p:nvPr/>
            </p:nvSpPr>
            <p:spPr>
              <a:xfrm>
                <a:off x="602518" y="1340855"/>
                <a:ext cx="10389821" cy="9755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先化简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再求值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C38781-D85D-EC90-A733-214BB38341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518" y="1340855"/>
                <a:ext cx="10389821" cy="975588"/>
              </a:xfrm>
              <a:prstGeom prst="rect">
                <a:avLst/>
              </a:prstGeom>
              <a:blipFill>
                <a:blip r:embed="rId4"/>
                <a:stretch>
                  <a:fillRect l="-1819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5964228-1461-DD48-9DC8-52E27276A7EB}"/>
                  </a:ext>
                </a:extLst>
              </p:cNvPr>
              <p:cNvSpPr txBox="1"/>
              <p:nvPr/>
            </p:nvSpPr>
            <p:spPr>
              <a:xfrm>
                <a:off x="983645" y="2420930"/>
                <a:ext cx="6105524" cy="25752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5964228-1461-DD48-9DC8-52E27276A7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45" y="2420930"/>
                <a:ext cx="6105524" cy="2575257"/>
              </a:xfrm>
              <a:prstGeom prst="rect">
                <a:avLst/>
              </a:prstGeom>
              <a:blipFill>
                <a:blip r:embed="rId5"/>
                <a:stretch>
                  <a:fillRect l="-2994" b="-2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206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3DCCD-5451-226D-6BA3-7A41346779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F9BE43-7273-446B-13F1-D61D1B4F35F7}"/>
                  </a:ext>
                </a:extLst>
              </p:cNvPr>
              <p:cNvSpPr txBox="1"/>
              <p:nvPr/>
            </p:nvSpPr>
            <p:spPr>
              <a:xfrm>
                <a:off x="767630" y="511566"/>
                <a:ext cx="10656740" cy="9391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2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+9=6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2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2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𝒃</m:t>
                                </m:r>
                              </m:num>
                              <m:den>
                                <m:r>
                                  <a:rPr lang="en-US" altLang="zh-CN" sz="32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𝒃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𝒂𝒃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𝒂𝒃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𝒂𝒃</m:t>
                        </m:r>
                      </m:den>
                    </m:f>
                  </m:oMath>
                </a14:m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F9BE43-7273-446B-13F1-D61D1B4F35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511566"/>
                <a:ext cx="10656740" cy="939103"/>
              </a:xfrm>
              <a:prstGeom prst="rect">
                <a:avLst/>
              </a:prstGeom>
              <a:blipFill>
                <a:blip r:embed="rId3"/>
                <a:stretch>
                  <a:fillRect l="-1487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F3FF2F3-7B65-1FEC-4786-7533BE541DD2}"/>
                  </a:ext>
                </a:extLst>
              </p:cNvPr>
              <p:cNvSpPr txBox="1"/>
              <p:nvPr/>
            </p:nvSpPr>
            <p:spPr>
              <a:xfrm>
                <a:off x="839635" y="1556870"/>
                <a:ext cx="7661082" cy="42691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zh-CN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𝒂𝒃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+b</a:t>
                </a:r>
                <a:r>
                  <a:rPr kumimoji="0" lang="en-US" altLang="zh-CN" sz="32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+b</a:t>
                </a:r>
                <a:r>
                  <a:rPr kumimoji="0" lang="en-US" altLang="zh-CN" sz="32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b+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b-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kumimoji="0" lang="en-US" altLang="zh-CN" sz="32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∴a-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b-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∴a=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F3FF2F3-7B65-1FEC-4786-7533BE541D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1556870"/>
                <a:ext cx="7661082" cy="4269117"/>
              </a:xfrm>
              <a:prstGeom prst="rect">
                <a:avLst/>
              </a:prstGeom>
              <a:blipFill>
                <a:blip r:embed="rId4"/>
                <a:stretch>
                  <a:fillRect l="-2070" b="-9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277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B7DB6-2FDD-09D2-3536-55A6FDB3F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1.jpeg">
            <a:extLst>
              <a:ext uri="{FF2B5EF4-FFF2-40B4-BE49-F238E27FC236}">
                <a16:creationId xmlns:a16="http://schemas.microsoft.com/office/drawing/2014/main" id="{54CF4FDF-2B99-D376-2C6D-3D994460C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250" y="548800"/>
            <a:ext cx="5979938" cy="48575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AD07721-AD84-60CD-2271-3EEAF14C06D5}"/>
                  </a:ext>
                </a:extLst>
              </p:cNvPr>
              <p:cNvSpPr txBox="1"/>
              <p:nvPr/>
            </p:nvSpPr>
            <p:spPr>
              <a:xfrm>
                <a:off x="551615" y="1196845"/>
                <a:ext cx="11016765" cy="27703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分式的乘法运算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分式乘分式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作为积的分子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作为积的分母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用字母表示为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𝒅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AD07721-AD84-60CD-2271-3EEAF14C06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196845"/>
                <a:ext cx="11016765" cy="2770310"/>
              </a:xfrm>
              <a:prstGeom prst="rect">
                <a:avLst/>
              </a:prstGeom>
              <a:blipFill>
                <a:blip r:embed="rId4"/>
                <a:stretch>
                  <a:fillRect l="-1659" b="-2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F959E4B-598F-8869-B3A6-ADF84D32D5FA}"/>
              </a:ext>
            </a:extLst>
          </p:cNvPr>
          <p:cNvSpPr txBox="1"/>
          <p:nvPr/>
        </p:nvSpPr>
        <p:spPr>
          <a:xfrm>
            <a:off x="3907298" y="1973716"/>
            <a:ext cx="2188702" cy="828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分子的积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BF4280-A192-B0F0-F532-413C12671471}"/>
              </a:ext>
            </a:extLst>
          </p:cNvPr>
          <p:cNvSpPr txBox="1"/>
          <p:nvPr/>
        </p:nvSpPr>
        <p:spPr>
          <a:xfrm>
            <a:off x="839635" y="2924965"/>
            <a:ext cx="2289259" cy="828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分母的积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45C5E72-CD05-D843-6A73-97FBF5593410}"/>
                  </a:ext>
                </a:extLst>
              </p:cNvPr>
              <p:cNvSpPr txBox="1"/>
              <p:nvPr/>
            </p:nvSpPr>
            <p:spPr>
              <a:xfrm>
                <a:off x="9768255" y="2545118"/>
                <a:ext cx="1108627" cy="1208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𝒂𝒄</m:t>
                          </m:r>
                        </m:num>
                        <m:den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𝒃𝒅</m:t>
                          </m:r>
                        </m:den>
                      </m:f>
                    </m:oMath>
                  </m:oMathPara>
                </a14:m>
                <a:endParaRPr lang="zh-CN" altLang="en-US" sz="14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45C5E72-CD05-D843-6A73-97FBF55934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68255" y="2545118"/>
                <a:ext cx="1108627" cy="12083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740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9594E2-3EDB-8272-36AF-C788DA1A1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DB2E7F-5CA1-6065-FEDB-29A3FA190EFA}"/>
                  </a:ext>
                </a:extLst>
              </p:cNvPr>
              <p:cNvSpPr txBox="1"/>
              <p:nvPr/>
            </p:nvSpPr>
            <p:spPr>
              <a:xfrm>
                <a:off x="659622" y="548800"/>
                <a:ext cx="10872755" cy="53329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分式的除法运算</a:t>
                </a:r>
              </a:p>
              <a:p>
                <a:pPr algn="just"/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分式除以分式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把除式的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颠倒位置后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用字母表示为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𝒅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𝒅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den>
                    </m:f>
                  </m:oMath>
                </a14:m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𝒂𝒅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𝒃𝒄</m:t>
                        </m:r>
                      </m:den>
                    </m:f>
                  </m:oMath>
                </a14:m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ABD8DA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</a:t>
                </a:r>
                <a:r>
                  <a:rPr lang="en-US" altLang="zh-CN" sz="3600" b="1" dirty="0">
                    <a:solidFill>
                      <a:srgbClr val="ABD8DA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分式乘除法的计算结果要化为最简分式或整式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分式的乘除运算与分数的乘除运算一样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先化除法为乘法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再确定积的符号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当分式的分子或分母是多项式时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应先进行因式分解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DB2E7F-5CA1-6065-FEDB-29A3FA190E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548800"/>
                <a:ext cx="10872755" cy="5332935"/>
              </a:xfrm>
              <a:prstGeom prst="rect">
                <a:avLst/>
              </a:prstGeom>
              <a:blipFill>
                <a:blip r:embed="rId3"/>
                <a:stretch>
                  <a:fillRect l="-1682" t="-2171" r="-1682" b="-3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93DB6A8-3D57-9F05-3957-E4203135AB39}"/>
              </a:ext>
            </a:extLst>
          </p:cNvPr>
          <p:cNvSpPr txBox="1"/>
          <p:nvPr/>
        </p:nvSpPr>
        <p:spPr>
          <a:xfrm>
            <a:off x="5879985" y="1052835"/>
            <a:ext cx="25487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分子、分母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62CFC8-F959-61C6-0F37-811F13AFF5DE}"/>
              </a:ext>
            </a:extLst>
          </p:cNvPr>
          <p:cNvSpPr txBox="1"/>
          <p:nvPr/>
        </p:nvSpPr>
        <p:spPr>
          <a:xfrm>
            <a:off x="1343670" y="1772885"/>
            <a:ext cx="16846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被除式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B21988B-66A8-A3BC-FBEB-2C5A9205DF2A}"/>
              </a:ext>
            </a:extLst>
          </p:cNvPr>
          <p:cNvSpPr txBox="1"/>
          <p:nvPr/>
        </p:nvSpPr>
        <p:spPr>
          <a:xfrm>
            <a:off x="8270426" y="1772885"/>
            <a:ext cx="3165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483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CABA1-83DF-C3FB-31F3-7287FFAE1E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0D1EA0-B1B9-CCE6-EC47-20C4474AB32C}"/>
                  </a:ext>
                </a:extLst>
              </p:cNvPr>
              <p:cNvSpPr txBox="1"/>
              <p:nvPr/>
            </p:nvSpPr>
            <p:spPr>
              <a:xfrm>
                <a:off x="551615" y="548800"/>
                <a:ext cx="10656740" cy="54156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分式的乘方</a:t>
                </a:r>
              </a:p>
              <a:p>
                <a:pPr algn="just"/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几个相同分式的积的运算叫做分式的乘方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分式的乘方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要把分式的分子、分母分别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用字母表示为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</m:num>
                              <m:den>
                                <m:r>
                                  <a:rPr lang="en-US" altLang="zh-CN" sz="36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𝒃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为正整数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温馨提示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分式乘方时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要首先确定乘方结果的符号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负数的偶次方为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负数的奇次方为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在一个算式中同时含有分式的乘方、乘法、除法时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应先算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再算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有多项式时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应先分解因式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再约分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0D1EA0-B1B9-CCE6-EC47-20C4474AB3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548800"/>
                <a:ext cx="10656740" cy="5415650"/>
              </a:xfrm>
              <a:prstGeom prst="rect">
                <a:avLst/>
              </a:prstGeom>
              <a:blipFill>
                <a:blip r:embed="rId3"/>
                <a:stretch>
                  <a:fillRect l="-1715" t="-2140" r="-2744" b="-3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98C7484-028B-5CE0-016C-F0E72AA81092}"/>
              </a:ext>
            </a:extLst>
          </p:cNvPr>
          <p:cNvSpPr txBox="1"/>
          <p:nvPr/>
        </p:nvSpPr>
        <p:spPr>
          <a:xfrm>
            <a:off x="6960060" y="1628875"/>
            <a:ext cx="11806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乘方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064D22-02C4-9C04-7894-40EEF3196539}"/>
              </a:ext>
            </a:extLst>
          </p:cNvPr>
          <p:cNvSpPr txBox="1"/>
          <p:nvPr/>
        </p:nvSpPr>
        <p:spPr>
          <a:xfrm>
            <a:off x="4223870" y="3645015"/>
            <a:ext cx="748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C10CA5A-B801-6EFD-0F7A-AA64F342160D}"/>
              </a:ext>
            </a:extLst>
          </p:cNvPr>
          <p:cNvSpPr txBox="1"/>
          <p:nvPr/>
        </p:nvSpPr>
        <p:spPr>
          <a:xfrm>
            <a:off x="8904195" y="3626650"/>
            <a:ext cx="748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负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8D80DD1-B02A-F89B-C059-6FD12303CEAE}"/>
              </a:ext>
            </a:extLst>
          </p:cNvPr>
          <p:cNvSpPr txBox="1"/>
          <p:nvPr/>
        </p:nvSpPr>
        <p:spPr>
          <a:xfrm>
            <a:off x="1847705" y="4725090"/>
            <a:ext cx="11520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乘方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C6CC1D5-DFC0-A5F1-E938-86BCB0E740DE}"/>
              </a:ext>
            </a:extLst>
          </p:cNvPr>
          <p:cNvSpPr txBox="1"/>
          <p:nvPr/>
        </p:nvSpPr>
        <p:spPr>
          <a:xfrm>
            <a:off x="4396432" y="4725089"/>
            <a:ext cx="11520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715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C8F64-D1FA-41F6-A4F2-0FB7C6A49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2.jpeg">
            <a:extLst>
              <a:ext uri="{FF2B5EF4-FFF2-40B4-BE49-F238E27FC236}">
                <a16:creationId xmlns:a16="http://schemas.microsoft.com/office/drawing/2014/main" id="{DC3C5B33-B4A5-A1CC-74B2-1F3193FAD1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437837"/>
            <a:ext cx="6866364" cy="557760"/>
          </a:xfrm>
          <a:prstGeom prst="rect">
            <a:avLst/>
          </a:prstGeom>
        </p:spPr>
      </p:pic>
      <p:pic>
        <p:nvPicPr>
          <p:cNvPr id="3" name="image33.jpeg">
            <a:extLst>
              <a:ext uri="{FF2B5EF4-FFF2-40B4-BE49-F238E27FC236}">
                <a16:creationId xmlns:a16="http://schemas.microsoft.com/office/drawing/2014/main" id="{FA144E3F-EF7E-B3C6-6BC6-1F225CFA29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330" y="1192049"/>
            <a:ext cx="7997294" cy="55776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DA499E5-0315-B6E7-437B-4404A064C38A}"/>
              </a:ext>
            </a:extLst>
          </p:cNvPr>
          <p:cNvSpPr txBox="1"/>
          <p:nvPr/>
        </p:nvSpPr>
        <p:spPr>
          <a:xfrm>
            <a:off x="2369955" y="1103478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分式的乘法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4.jpeg">
            <a:extLst>
              <a:ext uri="{FF2B5EF4-FFF2-40B4-BE49-F238E27FC236}">
                <a16:creationId xmlns:a16="http://schemas.microsoft.com/office/drawing/2014/main" id="{09D24010-1DFF-FDDB-3A68-5B31EE7DDC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330" y="2043658"/>
            <a:ext cx="737965" cy="40949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7163C16-A5E9-BB3E-ED1B-FC5130316FFB}"/>
                  </a:ext>
                </a:extLst>
              </p:cNvPr>
              <p:cNvSpPr txBox="1"/>
              <p:nvPr/>
            </p:nvSpPr>
            <p:spPr>
              <a:xfrm>
                <a:off x="1419355" y="1749809"/>
                <a:ext cx="6105524" cy="10446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sSup>
                          <m:sSup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·(-4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xy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);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7163C16-A5E9-BB3E-ED1B-FC5130316F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9355" y="1749809"/>
                <a:ext cx="6105524" cy="1044645"/>
              </a:xfrm>
              <a:prstGeom prst="rect">
                <a:avLst/>
              </a:prstGeom>
              <a:blipFill>
                <a:blip r:embed="rId6"/>
                <a:stretch>
                  <a:fillRect l="-3097" b="-2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7555577-B420-E3F9-0803-BBEC78C9FD0B}"/>
                  </a:ext>
                </a:extLst>
              </p:cNvPr>
              <p:cNvSpPr txBox="1"/>
              <p:nvPr/>
            </p:nvSpPr>
            <p:spPr>
              <a:xfrm>
                <a:off x="621205" y="2747005"/>
                <a:ext cx="5835910" cy="10446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xy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𝟐𝟒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7555577-B420-E3F9-0803-BBEC78C9FD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205" y="2747005"/>
                <a:ext cx="5835910" cy="1044645"/>
              </a:xfrm>
              <a:prstGeom prst="rect">
                <a:avLst/>
              </a:prstGeom>
              <a:blipFill>
                <a:blip r:embed="rId7"/>
                <a:stretch>
                  <a:fillRect l="-3239" b="-2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A1809CF-A2EC-71E1-3D2C-862FACEE08CD}"/>
                  </a:ext>
                </a:extLst>
              </p:cNvPr>
              <p:cNvSpPr txBox="1"/>
              <p:nvPr/>
            </p:nvSpPr>
            <p:spPr>
              <a:xfrm>
                <a:off x="551615" y="3790170"/>
                <a:ext cx="6105524" cy="9753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𝒄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𝒄𝒅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A1809CF-A2EC-71E1-3D2C-862FACEE0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3790170"/>
                <a:ext cx="6105524" cy="975395"/>
              </a:xfrm>
              <a:prstGeom prst="rect">
                <a:avLst/>
              </a:prstGeom>
              <a:blipFill>
                <a:blip r:embed="rId8"/>
                <a:stretch>
                  <a:fillRect l="-2994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647508E-1D4D-5FF9-2F6B-84F6848B3889}"/>
                  </a:ext>
                </a:extLst>
              </p:cNvPr>
              <p:cNvSpPr txBox="1"/>
              <p:nvPr/>
            </p:nvSpPr>
            <p:spPr>
              <a:xfrm>
                <a:off x="650125" y="4841970"/>
                <a:ext cx="6912480" cy="9753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𝒄𝒅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𝒄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𝒄𝒅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𝒄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𝒅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𝒂𝒄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647508E-1D4D-5FF9-2F6B-84F6848B38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125" y="4841970"/>
                <a:ext cx="6912480" cy="975395"/>
              </a:xfrm>
              <a:prstGeom prst="rect">
                <a:avLst/>
              </a:prstGeom>
              <a:blipFill>
                <a:blip r:embed="rId9"/>
                <a:stretch>
                  <a:fillRect l="-2734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169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CD1E2C-D45C-B1AC-5315-6AA7CF593F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9B104E0-04DA-6E1B-2871-AB3440FA6DBD}"/>
                  </a:ext>
                </a:extLst>
              </p:cNvPr>
              <p:cNvSpPr txBox="1"/>
              <p:nvPr/>
            </p:nvSpPr>
            <p:spPr>
              <a:xfrm>
                <a:off x="551615" y="548800"/>
                <a:ext cx="6105524" cy="9755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9B104E0-04DA-6E1B-2871-AB3440FA6D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548800"/>
                <a:ext cx="6105524" cy="975588"/>
              </a:xfrm>
              <a:prstGeom prst="rect">
                <a:avLst/>
              </a:prstGeom>
              <a:blipFill>
                <a:blip r:embed="rId3"/>
                <a:stretch>
                  <a:fillRect l="-2994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9A75C6C-65FE-38AB-538C-0B1BC1D5145E}"/>
                  </a:ext>
                </a:extLst>
              </p:cNvPr>
              <p:cNvSpPr txBox="1"/>
              <p:nvPr/>
            </p:nvSpPr>
            <p:spPr>
              <a:xfrm>
                <a:off x="573035" y="1772885"/>
                <a:ext cx="6105524" cy="17752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9A75C6C-65FE-38AB-538C-0B1BC1D514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35" y="1772885"/>
                <a:ext cx="6105524" cy="1775230"/>
              </a:xfrm>
              <a:prstGeom prst="rect">
                <a:avLst/>
              </a:prstGeom>
              <a:blipFill>
                <a:blip r:embed="rId4"/>
                <a:stretch>
                  <a:fillRect l="-2994" b="-4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D4128870-93E1-5D30-4DE9-B025499FB926}"/>
              </a:ext>
            </a:extLst>
          </p:cNvPr>
          <p:cNvSpPr txBox="1"/>
          <p:nvPr/>
        </p:nvSpPr>
        <p:spPr>
          <a:xfrm>
            <a:off x="695625" y="4077045"/>
            <a:ext cx="109447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思维点拨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分式的乘法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既可以先将分子与分子相乘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分母与分母相乘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再约分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也可以先约分再相乘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6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00F392-933D-DB51-E88E-B6431A047A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5.jpeg">
            <a:extLst>
              <a:ext uri="{FF2B5EF4-FFF2-40B4-BE49-F238E27FC236}">
                <a16:creationId xmlns:a16="http://schemas.microsoft.com/office/drawing/2014/main" id="{9A084605-6C7F-D493-6618-78079C8ACE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915" y="476795"/>
            <a:ext cx="1656115" cy="47317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17F5E9-FA6F-1467-6814-D4AFDC1E40A6}"/>
                  </a:ext>
                </a:extLst>
              </p:cNvPr>
              <p:cNvSpPr txBox="1"/>
              <p:nvPr/>
            </p:nvSpPr>
            <p:spPr>
              <a:xfrm>
                <a:off x="623620" y="1196845"/>
                <a:ext cx="10440725" cy="26404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·甘肃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化简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的结果为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/>
                        </m:ctrlPr>
                      </m:fPr>
                      <m:num>
                        <m:r>
                          <a:rPr lang="en-US" altLang="zh-CN" sz="3600" b="1" i="1"/>
                          <m:t>𝒂</m:t>
                        </m:r>
                        <m:r>
                          <a:rPr lang="en-US" altLang="zh-CN" sz="3600" b="1" i="1"/>
                          <m:t>+</m:t>
                        </m:r>
                        <m:r>
                          <a:rPr lang="en-US" altLang="zh-CN" sz="3600" b="1" i="1"/>
                          <m:t>𝟐</m:t>
                        </m:r>
                      </m:num>
                      <m:den>
                        <m:r>
                          <a:rPr lang="en-US" altLang="zh-CN" sz="36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/>
                        </m:ctrlPr>
                      </m:fPr>
                      <m:num>
                        <m:r>
                          <a:rPr lang="en-US" altLang="zh-CN" sz="3600" b="1" i="1"/>
                          <m:t>𝒂</m:t>
                        </m:r>
                        <m:r>
                          <a:rPr lang="en-US" altLang="zh-CN" sz="3600" b="1" i="1"/>
                          <m:t>−</m:t>
                        </m:r>
                        <m:r>
                          <a:rPr lang="en-US" altLang="zh-CN" sz="3600" b="1" i="1"/>
                          <m:t>𝟐</m:t>
                        </m:r>
                      </m:num>
                      <m:den>
                        <m:r>
                          <a:rPr lang="en-US" altLang="zh-CN" sz="36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/>
                        </m:ctrlPr>
                      </m:fPr>
                      <m:num>
                        <m:r>
                          <a:rPr lang="en-US" altLang="zh-CN" sz="3600" b="1" i="1"/>
                          <m:t>𝒂</m:t>
                        </m:r>
                        <m:r>
                          <a:rPr lang="en-US" altLang="zh-CN" sz="3600" b="1" i="1"/>
                          <m:t>−</m:t>
                        </m:r>
                        <m:r>
                          <a:rPr lang="en-US" altLang="zh-CN" sz="3600" b="1" i="1"/>
                          <m:t>𝟐</m:t>
                        </m:r>
                      </m:num>
                      <m:den>
                        <m:r>
                          <a:rPr lang="en-US" altLang="zh-CN" sz="3600" b="1" i="1"/>
                          <m:t>𝟐</m:t>
                        </m:r>
                        <m:r>
                          <a:rPr lang="en-US" altLang="zh-CN" sz="3600" b="1" i="1"/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/>
                            </m:ctrlPr>
                          </m:sSupPr>
                          <m:e>
                            <m:r>
                              <a:rPr lang="en-US" altLang="zh-CN" sz="3600" b="1" i="1"/>
                              <m:t>𝒂</m:t>
                            </m:r>
                          </m:e>
                          <m:sup>
                            <m:r>
                              <a:rPr lang="en-US" altLang="zh-CN" sz="3600" b="1" i="1"/>
                              <m:t>𝟐</m:t>
                            </m:r>
                          </m:sup>
                        </m:sSup>
                        <m:r>
                          <a:rPr lang="en-US" altLang="zh-CN" sz="3600" b="1" i="1"/>
                          <m:t>−</m:t>
                        </m:r>
                        <m:r>
                          <a:rPr lang="en-US" altLang="zh-CN" sz="3600" b="1" i="1"/>
                          <m:t>𝟒</m:t>
                        </m:r>
                      </m:num>
                      <m:den>
                        <m:r>
                          <a:rPr lang="en-US" altLang="zh-CN" sz="3600" b="1" i="1"/>
                          <m:t>𝟐</m:t>
                        </m:r>
                        <m:r>
                          <a:rPr lang="en-US" altLang="zh-CN" sz="3600" b="1" i="1"/>
                          <m:t>𝒂</m:t>
                        </m:r>
                        <m:r>
                          <a:rPr lang="en-US" altLang="zh-CN" sz="3600" b="1" i="1"/>
                          <m:t>+</m:t>
                        </m:r>
                        <m:r>
                          <a:rPr lang="en-US" altLang="zh-CN" sz="3600" b="1" i="1"/>
                          <m:t>𝟒</m:t>
                        </m:r>
                      </m:den>
                    </m:f>
                  </m:oMath>
                </a14:m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17F5E9-FA6F-1467-6814-D4AFDC1E40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196845"/>
                <a:ext cx="10440725" cy="2640466"/>
              </a:xfrm>
              <a:prstGeom prst="rect">
                <a:avLst/>
              </a:prstGeom>
              <a:blipFill>
                <a:blip r:embed="rId4"/>
                <a:stretch>
                  <a:fillRect l="-1751" b="-27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A0058CF-9EA7-D039-7E03-0FCF4C30A5A9}"/>
              </a:ext>
            </a:extLst>
          </p:cNvPr>
          <p:cNvSpPr txBox="1"/>
          <p:nvPr/>
        </p:nvSpPr>
        <p:spPr>
          <a:xfrm>
            <a:off x="8112140" y="1772885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4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9E6D7-CE5D-D692-8CE7-C65F911BD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5EC89CC-36DE-62AB-A986-D309106A2540}"/>
                  </a:ext>
                </a:extLst>
              </p:cNvPr>
              <p:cNvSpPr txBox="1"/>
              <p:nvPr/>
            </p:nvSpPr>
            <p:spPr>
              <a:xfrm>
                <a:off x="623620" y="620805"/>
                <a:ext cx="8496590" cy="15293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𝟏𝟒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5EC89CC-36DE-62AB-A986-D309106A25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20805"/>
                <a:ext cx="8496590" cy="1529393"/>
              </a:xfrm>
              <a:prstGeom prst="rect">
                <a:avLst/>
              </a:prstGeom>
              <a:blipFill>
                <a:blip r:embed="rId3"/>
                <a:stretch>
                  <a:fillRect l="-2152" t="-7968" b="-2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24E8C88-5519-7382-394B-C060A3656B9F}"/>
                  </a:ext>
                </a:extLst>
              </p:cNvPr>
              <p:cNvSpPr txBox="1"/>
              <p:nvPr/>
            </p:nvSpPr>
            <p:spPr>
              <a:xfrm>
                <a:off x="682450" y="2201328"/>
                <a:ext cx="6105524" cy="10446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𝟏𝟒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24E8C88-5519-7382-394B-C060A3656B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450" y="2201328"/>
                <a:ext cx="6105524" cy="1044645"/>
              </a:xfrm>
              <a:prstGeom prst="rect">
                <a:avLst/>
              </a:prstGeom>
              <a:blipFill>
                <a:blip r:embed="rId4"/>
                <a:stretch>
                  <a:fillRect l="-3094" b="-2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5BED82B-2F8A-3F1B-805A-C621E6B424F0}"/>
                  </a:ext>
                </a:extLst>
              </p:cNvPr>
              <p:cNvSpPr txBox="1"/>
              <p:nvPr/>
            </p:nvSpPr>
            <p:spPr>
              <a:xfrm>
                <a:off x="623620" y="3429000"/>
                <a:ext cx="6105524" cy="9755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5BED82B-2F8A-3F1B-805A-C621E6B42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429000"/>
                <a:ext cx="6105524" cy="975588"/>
              </a:xfrm>
              <a:prstGeom prst="rect">
                <a:avLst/>
              </a:prstGeom>
              <a:blipFill>
                <a:blip r:embed="rId5"/>
                <a:stretch>
                  <a:fillRect l="-2994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068936B-0027-AC31-2A3A-75BACAB56D37}"/>
                  </a:ext>
                </a:extLst>
              </p:cNvPr>
              <p:cNvSpPr txBox="1"/>
              <p:nvPr/>
            </p:nvSpPr>
            <p:spPr>
              <a:xfrm>
                <a:off x="631420" y="4722536"/>
                <a:ext cx="6105524" cy="9748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068936B-0027-AC31-2A3A-75BACAB56D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420" y="4722536"/>
                <a:ext cx="6105524" cy="974819"/>
              </a:xfrm>
              <a:prstGeom prst="rect">
                <a:avLst/>
              </a:prstGeom>
              <a:blipFill>
                <a:blip r:embed="rId6"/>
                <a:stretch>
                  <a:fillRect l="-3097" r="-2398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162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12DB6E-0099-8745-4536-0453B62E8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6.jpeg">
            <a:extLst>
              <a:ext uri="{FF2B5EF4-FFF2-40B4-BE49-F238E27FC236}">
                <a16:creationId xmlns:a16="http://schemas.microsoft.com/office/drawing/2014/main" id="{499A6177-4250-FD8D-BA40-A9C34DC005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796B8C4-4581-3735-DD15-7AABAA630CB8}"/>
              </a:ext>
            </a:extLst>
          </p:cNvPr>
          <p:cNvSpPr txBox="1"/>
          <p:nvPr/>
        </p:nvSpPr>
        <p:spPr>
          <a:xfrm>
            <a:off x="1919710" y="409435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分式的除法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37.jpeg">
            <a:extLst>
              <a:ext uri="{FF2B5EF4-FFF2-40B4-BE49-F238E27FC236}">
                <a16:creationId xmlns:a16="http://schemas.microsoft.com/office/drawing/2014/main" id="{97C517A0-5F76-E178-D68C-D58D48F6B1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375" y="1378922"/>
            <a:ext cx="680971" cy="37787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7812231-FD73-54F9-6B47-7BB7B0345B63}"/>
              </a:ext>
            </a:extLst>
          </p:cNvPr>
          <p:cNvSpPr txBox="1"/>
          <p:nvPr/>
        </p:nvSpPr>
        <p:spPr>
          <a:xfrm>
            <a:off x="1487680" y="1198526"/>
            <a:ext cx="20161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F8C5B87-6077-DAB3-36B9-C3249AE08A20}"/>
                  </a:ext>
                </a:extLst>
              </p:cNvPr>
              <p:cNvSpPr txBox="1"/>
              <p:nvPr/>
            </p:nvSpPr>
            <p:spPr>
              <a:xfrm>
                <a:off x="703770" y="1844857"/>
                <a:ext cx="6105524" cy="9753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F8C5B87-6077-DAB3-36B9-C3249AE08A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770" y="1844857"/>
                <a:ext cx="6105524" cy="975395"/>
              </a:xfrm>
              <a:prstGeom prst="rect">
                <a:avLst/>
              </a:prstGeom>
              <a:blipFill>
                <a:blip r:embed="rId5"/>
                <a:stretch>
                  <a:fillRect l="-2994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00890C7-FE18-EDBD-43E5-8F319E4F9CB0}"/>
                  </a:ext>
                </a:extLst>
              </p:cNvPr>
              <p:cNvSpPr txBox="1"/>
              <p:nvPr/>
            </p:nvSpPr>
            <p:spPr>
              <a:xfrm>
                <a:off x="703770" y="2908315"/>
                <a:ext cx="4456165" cy="9753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00890C7-FE18-EDBD-43E5-8F319E4F9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770" y="2908315"/>
                <a:ext cx="4456165" cy="975395"/>
              </a:xfrm>
              <a:prstGeom prst="rect">
                <a:avLst/>
              </a:prstGeom>
              <a:blipFill>
                <a:blip r:embed="rId6"/>
                <a:stretch>
                  <a:fillRect l="-4104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8B2DC2C-EEAF-0833-F2C6-2B9E778CF1ED}"/>
                  </a:ext>
                </a:extLst>
              </p:cNvPr>
              <p:cNvSpPr txBox="1"/>
              <p:nvPr/>
            </p:nvSpPr>
            <p:spPr>
              <a:xfrm>
                <a:off x="5807980" y="1756794"/>
                <a:ext cx="5472380" cy="10446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𝒙𝒚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8B2DC2C-EEAF-0833-F2C6-2B9E778CF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980" y="1756794"/>
                <a:ext cx="5472380" cy="1044645"/>
              </a:xfrm>
              <a:prstGeom prst="rect">
                <a:avLst/>
              </a:prstGeom>
              <a:blipFill>
                <a:blip r:embed="rId7"/>
                <a:stretch>
                  <a:fillRect l="-3456" b="-1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5D37BAB-E113-C1BD-49AB-39FC7EA3B08F}"/>
                  </a:ext>
                </a:extLst>
              </p:cNvPr>
              <p:cNvSpPr txBox="1"/>
              <p:nvPr/>
            </p:nvSpPr>
            <p:spPr>
              <a:xfrm>
                <a:off x="5834975" y="2935310"/>
                <a:ext cx="6105524" cy="19166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5D37BAB-E113-C1BD-49AB-39FC7EA3B0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4975" y="2935310"/>
                <a:ext cx="6105524" cy="1916615"/>
              </a:xfrm>
              <a:prstGeom prst="rect">
                <a:avLst/>
              </a:prstGeom>
              <a:blipFill>
                <a:blip r:embed="rId8"/>
                <a:stretch>
                  <a:fillRect l="-2994" b="-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480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245</TotalTime>
  <Words>888</Words>
  <Application>Microsoft Office PowerPoint</Application>
  <PresentationFormat>宽屏</PresentationFormat>
  <Paragraphs>97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338</cp:revision>
  <dcterms:created xsi:type="dcterms:W3CDTF">2016-07-05T04:43:00Z</dcterms:created>
  <dcterms:modified xsi:type="dcterms:W3CDTF">2024-11-17T10:13:16Z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