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67" r:id="rId2"/>
    <p:sldId id="2742" r:id="rId3"/>
    <p:sldId id="2743" r:id="rId4"/>
    <p:sldId id="2744" r:id="rId5"/>
    <p:sldId id="2745" r:id="rId6"/>
    <p:sldId id="2746" r:id="rId7"/>
    <p:sldId id="2747" r:id="rId8"/>
    <p:sldId id="2748" r:id="rId9"/>
    <p:sldId id="2749" r:id="rId10"/>
    <p:sldId id="2750" r:id="rId11"/>
    <p:sldId id="2751" r:id="rId12"/>
    <p:sldId id="2752" r:id="rId13"/>
    <p:sldId id="2753" r:id="rId14"/>
    <p:sldId id="2754" r:id="rId15"/>
    <p:sldId id="2755" r:id="rId16"/>
    <p:sldId id="2756" r:id="rId17"/>
    <p:sldId id="2757" r:id="rId18"/>
    <p:sldId id="2758" r:id="rId19"/>
  </p:sldIdLst>
  <p:sldSz cx="12192000" cy="6858000"/>
  <p:notesSz cx="6858000" cy="9144000"/>
  <p:custDataLst>
    <p:tags r:id="rId21"/>
  </p:custDataLst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7" userDrawn="1">
          <p15:clr>
            <a:srgbClr val="A4A3A4"/>
          </p15:clr>
        </p15:guide>
        <p15:guide id="2" pos="38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30" autoAdjust="0"/>
    <p:restoredTop sz="94660"/>
  </p:normalViewPr>
  <p:slideViewPr>
    <p:cSldViewPr showGuides="1">
      <p:cViewPr varScale="1">
        <p:scale>
          <a:sx n="80" d="100"/>
          <a:sy n="80" d="100"/>
        </p:scale>
        <p:origin x="504" y="62"/>
      </p:cViewPr>
      <p:guideLst>
        <p:guide orient="horz" pos="2237"/>
        <p:guide pos="38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0FEAF3-0DAF-C49D-67BA-C1B4DD1FC7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A1B6BCB3-C0F3-522D-D829-E05DFD08BB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FABFEDE1-25AE-7337-BE13-422D44224B0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55151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6C5053-7701-C001-AE3D-B415D4C919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7CBC97D6-C792-26B8-3CB9-114A34D112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0A0D2D9C-EBA2-FBC5-5455-72A82DF74FF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55722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D86A48-9740-8E99-F459-8DC97731F2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620AA584-D819-3110-023C-D150504B0D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3EDBF91C-865E-9565-2748-E0829A56BBA5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11430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C8FF8E-8E61-8647-F6DE-5E3702765A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5045FD33-58AF-B7B6-CFA4-CACF3009D7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DD5A2D1F-9341-6868-10AC-BC7B6F43DA48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62108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56520D-FBD2-5801-630D-D3DC7DAE8B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2560F335-2CE9-467C-6D31-B5214AE12A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89F83F4B-7E72-504C-4E65-F88381588075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1646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288332-AD73-00E5-788A-4998932C27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40E65014-C7AE-AE35-113D-89B33B7BD1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D442C8A3-914F-4665-5AEF-9E82537CE912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4357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8D059D-102C-C2EF-E93C-88549E6AF8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61CB557-2286-E9EE-9F58-F546D8489F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E3E6D6BD-1E59-1909-9926-E7E9DC8C42B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15681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8B7CEE-BB9C-C964-600D-47DAC4A54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B21B3800-9EAD-4A2B-C768-F4DDF30AC8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4D802E6-114B-F7A5-9832-D3F48C1DA65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9111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FB3848-AE3C-C2FC-68A4-C6349A2BC9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301285F1-35BF-7374-FBA2-F1C8BB541D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F50997B9-F458-12C0-9B6E-D693C6927C10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27594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6B03A5-A0C5-4BB9-9DD9-6B24C81AD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5C301966-951C-7771-7022-07B287D872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4C784615-61AB-5735-8192-35B236CBE2B5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0089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4F8629-27CE-B3C7-EB32-F0A83DFEE2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E53B8C4-AAA0-3EA3-744A-BF1554123C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DFFF3A8-9F88-E8F7-7976-F167043EEB1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1628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E40330-FD50-4A2A-5F21-BA49E56D90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655D0B5-259E-703D-FEFC-E4838A5FAE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4155C685-EA37-1386-E8A7-8D704BE51D8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56603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CE4E22-D2AA-94B1-8125-834B3B8716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49F77081-550B-16A8-029D-FDABAE12F7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182781B3-DD33-44E8-621C-E34FB72E3133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14770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F653B4-7AFC-F131-9112-1E35E0941A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D250F80-F6D1-A1F0-B1D9-6ED893955D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151D75C1-81EF-3A09-2A32-814ED56AB811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17225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D66891-9941-F3AE-9FE9-55986AD58F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B4D50397-50D8-C7C4-6F9C-456B203F58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E0AEDCAA-4C79-AF09-D863-8F105B9E23FD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8239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6AD368-1AC1-2248-4D31-B4205C6475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22CA3A09-0787-96B7-6F10-F3550EA05F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DD81861-5E92-E1CA-A3A2-ACB84C13536E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8388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1DD896-5C43-226C-F1F0-5D6A33BE46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55B3FE40-8ECF-15AB-14A1-2C65EFDB34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A2950A49-CD4C-6EA5-2E39-582D2D049F0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47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T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B7F2370B-DAAE-5D75-A02B-DA84D95B8938}"/>
              </a:ext>
            </a:extLst>
          </p:cNvPr>
          <p:cNvSpPr txBox="1"/>
          <p:nvPr/>
        </p:nvSpPr>
        <p:spPr>
          <a:xfrm>
            <a:off x="1941436" y="1772885"/>
            <a:ext cx="8309127" cy="26459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《矩形、菱形与正方形》</a:t>
            </a:r>
            <a:endParaRPr lang="en-US" altLang="zh-CN" sz="6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阶段测试卷</a:t>
            </a:r>
            <a:r>
              <a:rPr lang="en-US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6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03CA66-9B8A-72D7-C642-868D988C45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3153D5A-4987-7B76-4296-2FE7FFAAA922}"/>
              </a:ext>
            </a:extLst>
          </p:cNvPr>
          <p:cNvSpPr txBox="1"/>
          <p:nvPr/>
        </p:nvSpPr>
        <p:spPr>
          <a:xfrm>
            <a:off x="695624" y="476795"/>
            <a:ext cx="10728745" cy="24801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正方形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对角线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相交于点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O.E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分别是边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上的点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lang="en-US" altLang="zh-CN" sz="36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CF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OE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的长为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6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45.jpeg">
            <a:extLst>
              <a:ext uri="{FF2B5EF4-FFF2-40B4-BE49-F238E27FC236}">
                <a16:creationId xmlns:a16="http://schemas.microsoft.com/office/drawing/2014/main" id="{45FE2F85-6CAD-E920-F5FF-8DB9006BDB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5950" y="3068974"/>
            <a:ext cx="2520175" cy="2764017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D3F5815B-1DEB-2351-4976-E2471DC61DC4}"/>
              </a:ext>
            </a:extLst>
          </p:cNvPr>
          <p:cNvSpPr txBox="1"/>
          <p:nvPr/>
        </p:nvSpPr>
        <p:spPr>
          <a:xfrm>
            <a:off x="5519960" y="2328545"/>
            <a:ext cx="4605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82265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C03D62-50A9-C9F9-5AA4-1A0F69C02E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EB04DBF8-EF5A-F9BC-ACBA-7583B7E6E4A1}"/>
              </a:ext>
            </a:extLst>
          </p:cNvPr>
          <p:cNvSpPr txBox="1"/>
          <p:nvPr/>
        </p:nvSpPr>
        <p:spPr>
          <a:xfrm>
            <a:off x="623620" y="476795"/>
            <a:ext cx="1058473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在平行四边形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尺规作图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上取一点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AEF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=∠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不写作法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不下结论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保留作图痕迹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46.jpeg">
            <a:extLst>
              <a:ext uri="{FF2B5EF4-FFF2-40B4-BE49-F238E27FC236}">
                <a16:creationId xmlns:a16="http://schemas.microsoft.com/office/drawing/2014/main" id="{875AA537-BFF3-90B6-E4DB-A73236AA20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4095" y="3501005"/>
            <a:ext cx="4109760" cy="2054880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id="{B7C6D5D2-2472-EE6E-E52E-C65382CB0BAE}"/>
              </a:ext>
            </a:extLst>
          </p:cNvPr>
          <p:cNvGrpSpPr/>
          <p:nvPr/>
        </p:nvGrpSpPr>
        <p:grpSpPr>
          <a:xfrm>
            <a:off x="1984068" y="3534812"/>
            <a:ext cx="3751907" cy="2544293"/>
            <a:chOff x="1984068" y="3534812"/>
            <a:chExt cx="3751907" cy="2544293"/>
          </a:xfrm>
        </p:grpSpPr>
        <p:pic>
          <p:nvPicPr>
            <p:cNvPr id="5" name="image47.jpeg">
              <a:extLst>
                <a:ext uri="{FF2B5EF4-FFF2-40B4-BE49-F238E27FC236}">
                  <a16:creationId xmlns:a16="http://schemas.microsoft.com/office/drawing/2014/main" id="{4D668E4C-782C-08E4-D804-5BA455856A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84068" y="3534812"/>
              <a:ext cx="3751907" cy="1973496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8B11FE48-9EC8-54C7-7B7F-2EF914F2185E}"/>
                </a:ext>
              </a:extLst>
            </p:cNvPr>
            <p:cNvSpPr txBox="1"/>
            <p:nvPr/>
          </p:nvSpPr>
          <p:spPr>
            <a:xfrm>
              <a:off x="2492024" y="5555885"/>
              <a:ext cx="226070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rgbClr val="E13E22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2800" b="1" dirty="0">
                  <a:solidFill>
                    <a:srgbClr val="E13E22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答案图</a:t>
              </a:r>
              <a:r>
                <a:rPr lang="en-US" altLang="zh-CN" sz="2800" b="1" dirty="0">
                  <a:solidFill>
                    <a:srgbClr val="E13E22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id="{64F150D7-D904-5F76-743D-DF05DDAACE4C}"/>
              </a:ext>
            </a:extLst>
          </p:cNvPr>
          <p:cNvSpPr txBox="1"/>
          <p:nvPr/>
        </p:nvSpPr>
        <p:spPr>
          <a:xfrm>
            <a:off x="623620" y="2782669"/>
            <a:ext cx="6105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作图如答案图所示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076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4A6955-0A89-2C89-767D-06924BCB41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1C15186-134B-F805-8C81-3CC89B0270CF}"/>
              </a:ext>
            </a:extLst>
          </p:cNvPr>
          <p:cNvSpPr txBox="1"/>
          <p:nvPr/>
        </p:nvSpPr>
        <p:spPr>
          <a:xfrm>
            <a:off x="551615" y="476795"/>
            <a:ext cx="10808397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所作的图形中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证明四边形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EFCD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为菱形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请完成下列证明过程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:∵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是平行四边形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∴①</a:t>
            </a:r>
            <a:r>
              <a:rPr lang="zh-CN" altLang="zh-CN" sz="32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∵∠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AEF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=∠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,∴②</a:t>
            </a:r>
            <a:r>
              <a:rPr lang="zh-CN" altLang="zh-CN" sz="32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EFCD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是平行四边形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平分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BCD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,∴③</a:t>
            </a:r>
            <a:r>
              <a:rPr lang="zh-CN" altLang="zh-CN" sz="32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∴④</a:t>
            </a:r>
            <a:r>
              <a:rPr lang="zh-CN" altLang="zh-CN" sz="32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∴∠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DCE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=∠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,∴⑤</a:t>
            </a:r>
            <a:r>
              <a:rPr lang="zh-CN" altLang="zh-CN" sz="32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EFCD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是菱形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ADCFF4E2-1F49-5AF1-AC71-5115983C5EAD}"/>
              </a:ext>
            </a:extLst>
          </p:cNvPr>
          <p:cNvGrpSpPr/>
          <p:nvPr/>
        </p:nvGrpSpPr>
        <p:grpSpPr>
          <a:xfrm>
            <a:off x="8322889" y="2348925"/>
            <a:ext cx="3341231" cy="2328279"/>
            <a:chOff x="1984068" y="3750826"/>
            <a:chExt cx="3341231" cy="2328279"/>
          </a:xfrm>
        </p:grpSpPr>
        <p:pic>
          <p:nvPicPr>
            <p:cNvPr id="5" name="image47.jpeg">
              <a:extLst>
                <a:ext uri="{FF2B5EF4-FFF2-40B4-BE49-F238E27FC236}">
                  <a16:creationId xmlns:a16="http://schemas.microsoft.com/office/drawing/2014/main" id="{6E6F61DC-24F9-8BA5-2587-234B40E6A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84068" y="3750826"/>
              <a:ext cx="3341231" cy="1757481"/>
            </a:xfrm>
            <a:prstGeom prst="rect">
              <a:avLst/>
            </a:prstGeom>
          </p:spPr>
        </p:pic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22BFEAC2-E64D-B0E8-9B4B-17492A29AD60}"/>
                </a:ext>
              </a:extLst>
            </p:cNvPr>
            <p:cNvSpPr txBox="1"/>
            <p:nvPr/>
          </p:nvSpPr>
          <p:spPr>
            <a:xfrm>
              <a:off x="2492024" y="5555885"/>
              <a:ext cx="226070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rgbClr val="E13E22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2800" b="1" dirty="0">
                  <a:solidFill>
                    <a:srgbClr val="E13E22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答案图</a:t>
              </a:r>
              <a:r>
                <a:rPr lang="en-US" altLang="zh-CN" sz="2800" b="1" dirty="0">
                  <a:solidFill>
                    <a:srgbClr val="E13E22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id="{75320245-D227-B539-B0FA-B12240C3BB91}"/>
              </a:ext>
            </a:extLst>
          </p:cNvPr>
          <p:cNvSpPr txBox="1"/>
          <p:nvPr/>
        </p:nvSpPr>
        <p:spPr>
          <a:xfrm>
            <a:off x="1847705" y="1916895"/>
            <a:ext cx="20214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2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kumimoji="0" lang="en-US" altLang="zh-CN" sz="32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kumimoji="0" lang="en-US" altLang="zh-CN" sz="32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CF</a:t>
            </a:r>
            <a:r>
              <a:rPr kumimoji="0" lang="zh-CN" altLang="zh-CN" sz="32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2BC280C-7AF7-9351-F01B-624F141C6859}"/>
              </a:ext>
            </a:extLst>
          </p:cNvPr>
          <p:cNvSpPr txBox="1"/>
          <p:nvPr/>
        </p:nvSpPr>
        <p:spPr>
          <a:xfrm>
            <a:off x="4561800" y="2380388"/>
            <a:ext cx="20214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2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kumimoji="0" lang="en-US" altLang="zh-CN" sz="32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kumimoji="0" lang="en-US" altLang="zh-CN" sz="32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kumimoji="0" lang="zh-CN" altLang="zh-CN" sz="32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208388F-AB4F-5A4E-62A8-149F919199F2}"/>
              </a:ext>
            </a:extLst>
          </p:cNvPr>
          <p:cNvSpPr txBox="1"/>
          <p:nvPr/>
        </p:nvSpPr>
        <p:spPr>
          <a:xfrm>
            <a:off x="4838010" y="3409950"/>
            <a:ext cx="305276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2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2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DCE=</a:t>
            </a:r>
            <a:r>
              <a:rPr kumimoji="0" lang="en-US" altLang="zh-CN" sz="32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2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FCE</a:t>
            </a:r>
            <a:r>
              <a:rPr kumimoji="0" lang="zh-CN" altLang="zh-CN" sz="32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1AF91592-11AE-86D4-5B2E-6D465400B1DE}"/>
              </a:ext>
            </a:extLst>
          </p:cNvPr>
          <p:cNvSpPr txBox="1"/>
          <p:nvPr/>
        </p:nvSpPr>
        <p:spPr>
          <a:xfrm>
            <a:off x="1919710" y="4394693"/>
            <a:ext cx="31682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2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2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DEC=</a:t>
            </a:r>
            <a:r>
              <a:rPr kumimoji="0" lang="en-US" altLang="zh-CN" sz="32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2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FCE</a:t>
            </a:r>
            <a:r>
              <a:rPr kumimoji="0" lang="zh-CN" altLang="zh-CN" sz="32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11CA6480-F17D-AC32-2D47-87497EA64458}"/>
              </a:ext>
            </a:extLst>
          </p:cNvPr>
          <p:cNvSpPr txBox="1"/>
          <p:nvPr/>
        </p:nvSpPr>
        <p:spPr>
          <a:xfrm>
            <a:off x="5171209" y="4850641"/>
            <a:ext cx="17888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2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DE=DC</a:t>
            </a:r>
            <a:r>
              <a:rPr kumimoji="0" lang="zh-CN" altLang="zh-CN" sz="32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40622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0D2AF5-E2CC-C5D1-F2BE-07254D413F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F4B13485-EDF0-A370-CE84-DE674C2FD519}"/>
              </a:ext>
            </a:extLst>
          </p:cNvPr>
          <p:cNvSpPr txBox="1"/>
          <p:nvPr/>
        </p:nvSpPr>
        <p:spPr>
          <a:xfrm>
            <a:off x="603286" y="404790"/>
            <a:ext cx="1080075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是菱形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的中点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的垂线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的延长线于点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DM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48.jpeg">
            <a:extLst>
              <a:ext uri="{FF2B5EF4-FFF2-40B4-BE49-F238E27FC236}">
                <a16:creationId xmlns:a16="http://schemas.microsoft.com/office/drawing/2014/main" id="{61D67170-F150-DDE5-EBB8-136D06DCB5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4095" y="2420930"/>
            <a:ext cx="3795931" cy="223185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443BC9CB-D0A4-6117-FCFE-2323A6867BEF}"/>
                  </a:ext>
                </a:extLst>
              </p:cNvPr>
              <p:cNvSpPr txBox="1"/>
              <p:nvPr/>
            </p:nvSpPr>
            <p:spPr>
              <a:xfrm>
                <a:off x="603286" y="1974450"/>
                <a:ext cx="6356774" cy="37559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证明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zh-CN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四边形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ABCD</a:t>
                </a:r>
                <a:r>
                  <a:rPr lang="zh-CN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是菱形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2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MAC=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BAC.</a:t>
                </a:r>
                <a:endParaRPr lang="zh-CN" altLang="zh-CN" sz="32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∵EM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⊥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ANM=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ANE.</a:t>
                </a:r>
                <a:endParaRPr lang="zh-CN" altLang="zh-CN" sz="32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∵AN=AN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ANM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≌△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ANE.</a:t>
                </a:r>
              </a:p>
              <a:p>
                <a:pPr algn="just"/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∴AM=AE.</a:t>
                </a:r>
                <a:endParaRPr lang="zh-CN" altLang="zh-CN" sz="32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∵E</a:t>
                </a:r>
                <a:r>
                  <a:rPr lang="zh-CN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的中点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2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∴AM=AE=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AD.∴AM=DM.</a:t>
                </a:r>
                <a:endParaRPr lang="zh-CN" altLang="zh-CN" sz="32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443BC9CB-D0A4-6117-FCFE-2323A6867B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286" y="1974450"/>
                <a:ext cx="6356774" cy="3755965"/>
              </a:xfrm>
              <a:prstGeom prst="rect">
                <a:avLst/>
              </a:prstGeom>
              <a:blipFill>
                <a:blip r:embed="rId4"/>
                <a:stretch>
                  <a:fillRect l="-2493" t="-2760" b="-14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919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183E57-FB97-D57C-3758-F3A8EA3AB0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22CB0E8C-B621-184B-4AB1-19D410AA68F6}"/>
              </a:ext>
            </a:extLst>
          </p:cNvPr>
          <p:cNvSpPr txBox="1"/>
          <p:nvPr/>
        </p:nvSpPr>
        <p:spPr>
          <a:xfrm>
            <a:off x="639287" y="548800"/>
            <a:ext cx="84245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DF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求菱形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的周长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DFA7E0C-A227-CCFE-5A79-43D0C12A08E0}"/>
              </a:ext>
            </a:extLst>
          </p:cNvPr>
          <p:cNvSpPr txBox="1"/>
          <p:nvPr/>
        </p:nvSpPr>
        <p:spPr>
          <a:xfrm>
            <a:off x="551615" y="1412860"/>
            <a:ext cx="842458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∵AB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CF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AEF=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DMF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AM=DM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≌△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DMF.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∴AE=DF=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∴AB=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菱形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的周长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image48.jpeg">
            <a:extLst>
              <a:ext uri="{FF2B5EF4-FFF2-40B4-BE49-F238E27FC236}">
                <a16:creationId xmlns:a16="http://schemas.microsoft.com/office/drawing/2014/main" id="{758900F7-0A12-AED4-CAC7-7F5F6D429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8105" y="1484865"/>
            <a:ext cx="3795931" cy="2231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77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B64512-1242-5C46-BE03-31876E4FAA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2B1B2A80-3B66-1E0C-4024-97FCA8419A49}"/>
              </a:ext>
            </a:extLst>
          </p:cNvPr>
          <p:cNvSpPr txBox="1"/>
          <p:nvPr/>
        </p:nvSpPr>
        <p:spPr>
          <a:xfrm>
            <a:off x="623620" y="476795"/>
            <a:ext cx="1080075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是矩形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上的一点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BAE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=∠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BCE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AED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=∠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CED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延长线的交点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相交于点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求证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是正方形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CE2BD47-7F9D-FC3D-591F-BDCAB76461F9}"/>
              </a:ext>
            </a:extLst>
          </p:cNvPr>
          <p:cNvSpPr txBox="1"/>
          <p:nvPr/>
        </p:nvSpPr>
        <p:spPr>
          <a:xfrm>
            <a:off x="761955" y="2852959"/>
            <a:ext cx="713417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CED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BCE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的外角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AED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ABE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的外角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CED=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CBE+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BCE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AED=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BAE+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ABE.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BAE=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BCE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AED=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CED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image49.jpeg">
            <a:extLst>
              <a:ext uri="{FF2B5EF4-FFF2-40B4-BE49-F238E27FC236}">
                <a16:creationId xmlns:a16="http://schemas.microsoft.com/office/drawing/2014/main" id="{1447002E-A3AB-DC39-0E2B-9DFD40765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0210" y="2309345"/>
            <a:ext cx="1872130" cy="3527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969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D837D1-9ECD-3B96-A42E-5A8B9EFD8F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6F1637E4-B2DF-8104-117C-950D1FBE6AE7}"/>
              </a:ext>
            </a:extLst>
          </p:cNvPr>
          <p:cNvSpPr txBox="1"/>
          <p:nvPr/>
        </p:nvSpPr>
        <p:spPr>
          <a:xfrm>
            <a:off x="839635" y="889843"/>
            <a:ext cx="8136565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CBE=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ABE.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是矩形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BCD=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AB=CD.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CBE=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ABE=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ABD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BCD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是等腰直角三角形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∴AB=AD=BC=CD.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是正方形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49.jpeg">
            <a:extLst>
              <a:ext uri="{FF2B5EF4-FFF2-40B4-BE49-F238E27FC236}">
                <a16:creationId xmlns:a16="http://schemas.microsoft.com/office/drawing/2014/main" id="{EB27B742-22C6-54FD-EA90-782A1099A7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6200" y="889843"/>
            <a:ext cx="2376165" cy="4476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6505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32A951-98A3-0DFA-C5BE-60DD31252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516E1E11-8E93-FC78-3D68-82F5261D989E}"/>
              </a:ext>
            </a:extLst>
          </p:cNvPr>
          <p:cNvSpPr txBox="1"/>
          <p:nvPr/>
        </p:nvSpPr>
        <p:spPr>
          <a:xfrm>
            <a:off x="551615" y="404790"/>
            <a:ext cx="1033776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一个含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的三角板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HBE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的两条直角边与正方形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的两邻边重合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点作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DCE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的角平分线于点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试探究线段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的数量关系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并说明理由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50.jpeg">
            <a:extLst>
              <a:ext uri="{FF2B5EF4-FFF2-40B4-BE49-F238E27FC236}">
                <a16:creationId xmlns:a16="http://schemas.microsoft.com/office/drawing/2014/main" id="{D327BE1D-10A2-6851-1E0E-47889A7D98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6150" y="2782304"/>
            <a:ext cx="3353276" cy="214182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D02B289D-D730-0845-2415-0BA92F2463BD}"/>
              </a:ext>
            </a:extLst>
          </p:cNvPr>
          <p:cNvSpPr txBox="1"/>
          <p:nvPr/>
        </p:nvSpPr>
        <p:spPr>
          <a:xfrm>
            <a:off x="623621" y="2782304"/>
            <a:ext cx="662446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AE=EF.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理由如下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是正方形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∴AB=BC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 algn="just"/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DCE=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∵EF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AEF=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459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CD9174-2FFF-B4E2-056B-183D780C6E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2148734E-9EFC-AC60-CD09-C9068D232236}"/>
              </a:ext>
            </a:extLst>
          </p:cNvPr>
          <p:cNvSpPr txBox="1"/>
          <p:nvPr/>
        </p:nvSpPr>
        <p:spPr>
          <a:xfrm>
            <a:off x="551615" y="764815"/>
            <a:ext cx="763253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∵AD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DAE=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AEB.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HAE=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HAD+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DAE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AEF+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CEF.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HEB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是以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为直角的等腰直角三角形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∴BH=BE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HA=BH-BA=BE-BC=EC.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∵CF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平分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DCE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FCE=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EHA.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HAE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≌△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CEF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(A.S.A.)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.∴AE=EF.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50.jpeg">
            <a:extLst>
              <a:ext uri="{FF2B5EF4-FFF2-40B4-BE49-F238E27FC236}">
                <a16:creationId xmlns:a16="http://schemas.microsoft.com/office/drawing/2014/main" id="{D67E3A43-D88B-7FCA-5A99-666C2A621A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5934" y="3068975"/>
            <a:ext cx="3353276" cy="2141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199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597A9-3998-D5BC-89FA-B529C2C101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A13904A-A764-35F1-580A-A61E99614B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620" y="332785"/>
            <a:ext cx="10296715" cy="331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一、选择题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每题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菱形具有而矩形不一定具有的性质是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对角线互相垂直	             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对角线相等</a:t>
            </a:r>
            <a:endParaRPr kumimoji="0" lang="zh-CN" altLang="en-US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对角线互相平分	             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对角互补</a:t>
            </a:r>
            <a:endParaRPr kumimoji="0" lang="zh-CN" altLang="en-US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1EF83C6-DEC6-B286-67C4-51C7153E52F1}"/>
              </a:ext>
            </a:extLst>
          </p:cNvPr>
          <p:cNvSpPr txBox="1"/>
          <p:nvPr/>
        </p:nvSpPr>
        <p:spPr>
          <a:xfrm>
            <a:off x="8832190" y="1342035"/>
            <a:ext cx="5325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95DEF0C4-BA82-BD6A-C138-92A96A3A34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375" y="3861030"/>
            <a:ext cx="1101701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边长为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的菱形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一条对角线长是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则另一条对角线的长是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	       B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	      C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	      D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33F8BC6-94BA-ABD5-CF71-54CD2AD7A98F}"/>
              </a:ext>
            </a:extLst>
          </p:cNvPr>
          <p:cNvSpPr txBox="1"/>
          <p:nvPr/>
        </p:nvSpPr>
        <p:spPr>
          <a:xfrm>
            <a:off x="3594875" y="4443602"/>
            <a:ext cx="5040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30302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8107F1-9F72-C68F-8813-CD36244E2E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34E9666-B338-2005-CA53-BB64FA864B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620" y="692810"/>
            <a:ext cx="7992555" cy="4142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下列命题中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假命题是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菱形的对角线互相平分	</a:t>
            </a:r>
            <a:endParaRPr kumimoji="0" lang="zh-CN" altLang="en-US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菱形的对角线互相垂直</a:t>
            </a:r>
            <a:endParaRPr kumimoji="0" lang="zh-CN" altLang="en-US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菱形的对角线相等	</a:t>
            </a:r>
            <a:endParaRPr kumimoji="0" lang="zh-CN" altLang="en-US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菱形的对角线平分一组对角</a:t>
            </a:r>
            <a:endParaRPr kumimoji="0" lang="zh-CN" altLang="en-US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62606D1-72F8-6DB6-D7AC-8DAFC2082B45}"/>
              </a:ext>
            </a:extLst>
          </p:cNvPr>
          <p:cNvSpPr txBox="1"/>
          <p:nvPr/>
        </p:nvSpPr>
        <p:spPr>
          <a:xfrm>
            <a:off x="5793704" y="952255"/>
            <a:ext cx="6045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08558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736587-EBB8-C393-2501-4D10EF23B9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BF88FBC2-7CEE-58CF-6F27-88F7023DA460}"/>
                  </a:ext>
                </a:extLst>
              </p:cNvPr>
              <p:cNvSpPr txBox="1"/>
              <p:nvPr/>
            </p:nvSpPr>
            <p:spPr>
              <a:xfrm>
                <a:off x="623619" y="548799"/>
                <a:ext cx="10872755" cy="31059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在菱形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ABCD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,∠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=100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是对角线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的中点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过点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作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⊥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于点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交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于点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则下列结论错误的是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ACD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=40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B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.OM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ON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.AM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BN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D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.S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3600" b="1" i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AOM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3600" b="1" i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ACD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BF88FBC2-7CEE-58CF-6F27-88F7023DA4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19" y="548799"/>
                <a:ext cx="10872755" cy="3105915"/>
              </a:xfrm>
              <a:prstGeom prst="rect">
                <a:avLst/>
              </a:prstGeom>
              <a:blipFill>
                <a:blip r:embed="rId3"/>
                <a:stretch>
                  <a:fillRect l="-1682" t="-3725" r="-1682" b="-23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39.jpeg">
            <a:extLst>
              <a:ext uri="{FF2B5EF4-FFF2-40B4-BE49-F238E27FC236}">
                <a16:creationId xmlns:a16="http://schemas.microsoft.com/office/drawing/2014/main" id="{4B9DBD2A-7072-C29D-B8F1-F76ACC0656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3870" y="3717020"/>
            <a:ext cx="3239271" cy="225002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C777823B-E82E-8FFB-5F69-D8FD58EA98CC}"/>
              </a:ext>
            </a:extLst>
          </p:cNvPr>
          <p:cNvSpPr txBox="1"/>
          <p:nvPr/>
        </p:nvSpPr>
        <p:spPr>
          <a:xfrm>
            <a:off x="2999785" y="1700880"/>
            <a:ext cx="6045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46241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30A7EB-4C59-8ABE-20FE-0F1C3CC60E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91CF87B-3D10-B120-04E1-FBA0FA03F2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615" y="620805"/>
            <a:ext cx="1108877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在正方形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DC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上一点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延长线上一点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=70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且△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BCE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≌△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DCF.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连结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则∠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EFD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的度数是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image40.jpeg">
            <a:extLst>
              <a:ext uri="{FF2B5EF4-FFF2-40B4-BE49-F238E27FC236}">
                <a16:creationId xmlns:a16="http://schemas.microsoft.com/office/drawing/2014/main" id="{E3F37707-AAA2-56E0-EE66-3ED7B51BCC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3895" y="3212985"/>
            <a:ext cx="2880200" cy="2540913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468AE5B5-5FF9-519D-405D-AF253E73C0E8}"/>
              </a:ext>
            </a:extLst>
          </p:cNvPr>
          <p:cNvSpPr txBox="1"/>
          <p:nvPr/>
        </p:nvSpPr>
        <p:spPr>
          <a:xfrm>
            <a:off x="4439885" y="1772885"/>
            <a:ext cx="5325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04817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0CB96A-0451-1E01-C68C-E823BEEDA2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2619F4E-C16A-D982-9982-9BDD107DFD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627" y="692810"/>
            <a:ext cx="10728745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一张平行四边形纸片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上一点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若沿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剪开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能得到两张菱形纸片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间的数量关系为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1FB85DA-595B-A33F-50AC-4D79F056D9F8}"/>
              </a:ext>
            </a:extLst>
          </p:cNvPr>
          <p:cNvSpPr txBox="1"/>
          <p:nvPr/>
        </p:nvSpPr>
        <p:spPr>
          <a:xfrm>
            <a:off x="839635" y="2555095"/>
            <a:ext cx="374426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.AB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.AB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.AB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不能确定</a:t>
            </a:r>
          </a:p>
        </p:txBody>
      </p:sp>
      <p:pic>
        <p:nvPicPr>
          <p:cNvPr id="5" name="image41.jpeg">
            <a:extLst>
              <a:ext uri="{FF2B5EF4-FFF2-40B4-BE49-F238E27FC236}">
                <a16:creationId xmlns:a16="http://schemas.microsoft.com/office/drawing/2014/main" id="{6BC2D9F4-EC9D-021C-E11C-51ECA8D7F3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996970"/>
            <a:ext cx="4104285" cy="239416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9B1238DB-9CF5-EDA8-77B7-CF661753ED71}"/>
              </a:ext>
            </a:extLst>
          </p:cNvPr>
          <p:cNvSpPr txBox="1"/>
          <p:nvPr/>
        </p:nvSpPr>
        <p:spPr>
          <a:xfrm>
            <a:off x="5683020" y="1861139"/>
            <a:ext cx="6045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31966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68449E-3559-3BB8-A833-191A52295F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B50F835F-870E-178E-E4C4-DDE5AA1E1AC9}"/>
              </a:ext>
            </a:extLst>
          </p:cNvPr>
          <p:cNvSpPr txBox="1"/>
          <p:nvPr/>
        </p:nvSpPr>
        <p:spPr>
          <a:xfrm>
            <a:off x="659622" y="476795"/>
            <a:ext cx="1087275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二、填空题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每题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菱形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的对角线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交于点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lang="en-US" altLang="zh-CN" sz="36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则菱形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的面积是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6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en-US" altLang="zh-CN" sz="36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42.jpeg">
            <a:extLst>
              <a:ext uri="{FF2B5EF4-FFF2-40B4-BE49-F238E27FC236}">
                <a16:creationId xmlns:a16="http://schemas.microsoft.com/office/drawing/2014/main" id="{7712B58C-AE5D-1F42-8DEF-6B9CF0FBD0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4010" y="2852960"/>
            <a:ext cx="2843978" cy="2843978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87207B16-967C-9B6B-1645-DE40DE6E4E80}"/>
              </a:ext>
            </a:extLst>
          </p:cNvPr>
          <p:cNvSpPr txBox="1"/>
          <p:nvPr/>
        </p:nvSpPr>
        <p:spPr>
          <a:xfrm>
            <a:off x="8184145" y="1572544"/>
            <a:ext cx="6765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2329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2AA241-2A73-1A6C-A7AA-AEAC4E44CD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8DFCAFA2-8E13-AFE7-30C9-5373ED8EDA7E}"/>
              </a:ext>
            </a:extLst>
          </p:cNvPr>
          <p:cNvSpPr txBox="1"/>
          <p:nvPr/>
        </p:nvSpPr>
        <p:spPr>
          <a:xfrm>
            <a:off x="551615" y="548800"/>
            <a:ext cx="11232780" cy="29535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▱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对角线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相交于点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在不添加任何辅助线和字母的情况下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请添加一个条件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▱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变为菱形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需添加的条件是</a:t>
            </a:r>
            <a:r>
              <a:rPr lang="zh-CN" altLang="zh-CN" sz="32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写出一个即可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43.jpeg">
            <a:extLst>
              <a:ext uri="{FF2B5EF4-FFF2-40B4-BE49-F238E27FC236}">
                <a16:creationId xmlns:a16="http://schemas.microsoft.com/office/drawing/2014/main" id="{3887108A-C9E9-67A9-5A3D-D00C9EC398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6663" y="3284990"/>
            <a:ext cx="4078673" cy="2214078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0D6A3B67-9F62-59C4-AA95-3E33F65AB74B}"/>
              </a:ext>
            </a:extLst>
          </p:cNvPr>
          <p:cNvSpPr txBox="1"/>
          <p:nvPr/>
        </p:nvSpPr>
        <p:spPr>
          <a:xfrm>
            <a:off x="4056663" y="2132910"/>
            <a:ext cx="61055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2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kumimoji="0" lang="en-US" altLang="zh-CN" sz="32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kumimoji="0" lang="en-US" altLang="zh-CN" sz="32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kumimoji="0" lang="zh-CN" altLang="zh-CN" sz="32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kumimoji="0" lang="en-US" altLang="zh-CN" sz="32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AB=BC</a:t>
            </a:r>
            <a:r>
              <a:rPr kumimoji="0" lang="en-US" altLang="zh-CN" sz="32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zh-CN" sz="32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答案不唯一</a:t>
            </a:r>
            <a:r>
              <a:rPr kumimoji="0" lang="en-US" altLang="zh-CN" sz="32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zh-CN" altLang="zh-CN" sz="32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1740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6DD19C-92F6-6B4D-7DD5-B8B9227CC3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E295FB86-AB77-FF07-FCC9-93B35DE9DE8C}"/>
              </a:ext>
            </a:extLst>
          </p:cNvPr>
          <p:cNvSpPr txBox="1"/>
          <p:nvPr/>
        </p:nvSpPr>
        <p:spPr>
          <a:xfrm>
            <a:off x="623620" y="548800"/>
            <a:ext cx="1094476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在边长为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的正方形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对角线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相交于点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边上任意一点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PF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</a:p>
          <a:p>
            <a:pPr algn="just"/>
            <a:endParaRPr lang="en-US" altLang="zh-CN" sz="3600" b="1" i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PF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i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                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44.jpeg">
            <a:extLst>
              <a:ext uri="{FF2B5EF4-FFF2-40B4-BE49-F238E27FC236}">
                <a16:creationId xmlns:a16="http://schemas.microsoft.com/office/drawing/2014/main" id="{9B0C6EF8-2BEC-BEDC-04D1-E2247E3319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1972" y="2261055"/>
            <a:ext cx="3059109" cy="347964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F14353D4-3958-FA38-02FA-FF969D1D16C2}"/>
                  </a:ext>
                </a:extLst>
              </p:cNvPr>
              <p:cNvSpPr txBox="1"/>
              <p:nvPr/>
            </p:nvSpPr>
            <p:spPr>
              <a:xfrm>
                <a:off x="4771358" y="1682777"/>
                <a:ext cx="604592" cy="9821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36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kumimoji="0" lang="zh-CN" altLang="zh-CN" sz="36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DB251C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zh-CN" sz="36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DB251C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</m:num>
                      <m:den>
                        <m:r>
                          <a:rPr kumimoji="0" lang="en-US" altLang="zh-CN" sz="3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kumimoji="0" lang="zh-CN" altLang="zh-CN" sz="36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F14353D4-3958-FA38-02FA-FF969D1D16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1358" y="1682777"/>
                <a:ext cx="604592" cy="98219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8471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DlkNWFlNzljY2ZmNmU2YzY4ZDViMGQwMmJkNTg1NjEifQ==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284</TotalTime>
  <Words>1291</Words>
  <Application>Microsoft Office PowerPoint</Application>
  <PresentationFormat>宽屏</PresentationFormat>
  <Paragraphs>103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黑体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PC</cp:lastModifiedBy>
  <cp:revision>340</cp:revision>
  <dcterms:created xsi:type="dcterms:W3CDTF">2016-07-05T04:43:00Z</dcterms:created>
  <dcterms:modified xsi:type="dcterms:W3CDTF">2024-11-17T07:40:41Z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2052-12.1.0.16729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