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" ContentType="image/ti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9"/>
  </p:notesMasterIdLst>
  <p:sldIdLst>
    <p:sldId id="267" r:id="rId2"/>
    <p:sldId id="2759" r:id="rId3"/>
    <p:sldId id="2760" r:id="rId4"/>
    <p:sldId id="2761" r:id="rId5"/>
    <p:sldId id="2762" r:id="rId6"/>
    <p:sldId id="2763" r:id="rId7"/>
    <p:sldId id="2764" r:id="rId8"/>
    <p:sldId id="2765" r:id="rId9"/>
    <p:sldId id="2766" r:id="rId10"/>
    <p:sldId id="2767" r:id="rId11"/>
    <p:sldId id="2768" r:id="rId12"/>
    <p:sldId id="2769" r:id="rId13"/>
    <p:sldId id="2770" r:id="rId14"/>
    <p:sldId id="2771" r:id="rId15"/>
    <p:sldId id="2772" r:id="rId16"/>
    <p:sldId id="2773" r:id="rId17"/>
    <p:sldId id="2774" r:id="rId18"/>
  </p:sldIdLst>
  <p:sldSz cx="12192000" cy="6858000"/>
  <p:notesSz cx="6858000" cy="9144000"/>
  <p:custDataLst>
    <p:tags r:id="rId20"/>
  </p:custDataLst>
  <p:defaultTextStyle>
    <a:defPPr>
      <a:defRPr lang="zh-CN"/>
    </a:defPPr>
    <a:lvl1pPr marL="0" lvl="0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1pPr>
    <a:lvl2pPr marL="457200" lvl="1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2pPr>
    <a:lvl3pPr marL="914400" lvl="2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3pPr>
    <a:lvl4pPr marL="1371600" lvl="3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4pPr>
    <a:lvl5pPr marL="1828800" lvl="4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5pPr>
    <a:lvl6pPr marL="2286000" lvl="5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6pPr>
    <a:lvl7pPr marL="2743200" lvl="6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7pPr>
    <a:lvl8pPr marL="3200400" lvl="7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8pPr>
    <a:lvl9pPr marL="3657600" lvl="8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37" userDrawn="1">
          <p15:clr>
            <a:srgbClr val="A4A3A4"/>
          </p15:clr>
        </p15:guide>
        <p15:guide id="2" pos="3859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B251C"/>
    <a:srgbClr val="E5F5FC"/>
    <a:srgbClr val="00ADE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1030" autoAdjust="0"/>
    <p:restoredTop sz="94660"/>
  </p:normalViewPr>
  <p:slideViewPr>
    <p:cSldViewPr showGuides="1">
      <p:cViewPr varScale="1">
        <p:scale>
          <a:sx n="80" d="100"/>
          <a:sy n="80" d="100"/>
        </p:scale>
        <p:origin x="504" y="62"/>
      </p:cViewPr>
      <p:guideLst>
        <p:guide orient="horz" pos="2237"/>
        <p:guide pos="385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6" d="100"/>
        <a:sy n="76" d="100"/>
      </p:scale>
      <p:origin x="0" y="0"/>
    </p:cViewPr>
  </p:sorterViewPr>
  <p:gridSpacing cx="72005" cy="72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gs" Target="tags/tag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等线" panose="02010600030101010101" pitchFamily="2" charset="-122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noProof="1" smtClean="0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等线" panose="02010600030101010101" pitchFamily="2" charset="-122"/>
              <a:cs typeface="+mn-cs"/>
            </a:endParaRPr>
          </a:p>
        </p:txBody>
      </p:sp>
      <p:sp>
        <p:nvSpPr>
          <p:cNvPr id="3076" name="幻灯片图像占位符 3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备注占位符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5800" y="4400550"/>
            <a:ext cx="5486400" cy="36004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单击此处编辑母版文本样式</a:t>
            </a:r>
          </a:p>
          <a:p>
            <a:pPr marL="457200" marR="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第二级</a:t>
            </a:r>
          </a:p>
          <a:p>
            <a:pPr marL="914400" marR="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第三级</a:t>
            </a:r>
          </a:p>
          <a:p>
            <a:pPr marL="1371600" marR="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第四级</a:t>
            </a:r>
          </a:p>
          <a:p>
            <a:pPr marL="1828800" marR="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等线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/>
          <a:p>
            <a:pPr lvl="0" algn="r" eaLnBrk="1" fontAlgn="base" hangingPunct="1"/>
            <a:fld id="{9A0DB2DC-4C9A-4742-B13C-FB6460FD3503}" type="slidenum">
              <a:rPr lang="zh-CN" altLang="en-US" sz="1200" strike="noStrike" noProof="1" dirty="0">
                <a:latin typeface="Calibri" panose="020F0502020204030204" pitchFamily="34" charset="0"/>
                <a:ea typeface="等线" panose="02010600030101010101" pitchFamily="2" charset="-122"/>
                <a:cs typeface="+mn-cs"/>
              </a:rPr>
              <a:t>‹#›</a:t>
            </a:fld>
            <a:endParaRPr lang="zh-CN" altLang="en-US" sz="1200" strike="noStrike" noProof="1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5122" name="文本占位符 2"/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3C285DB-1B00-6F0D-5BF6-054445E2F43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>
            <a:extLst>
              <a:ext uri="{FF2B5EF4-FFF2-40B4-BE49-F238E27FC236}">
                <a16:creationId xmlns:a16="http://schemas.microsoft.com/office/drawing/2014/main" id="{B406756F-6E7B-44B2-221A-D45188DA47E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5122" name="文本占位符 2">
            <a:extLst>
              <a:ext uri="{FF2B5EF4-FFF2-40B4-BE49-F238E27FC236}">
                <a16:creationId xmlns:a16="http://schemas.microsoft.com/office/drawing/2014/main" id="{8783FB48-0BAA-9E19-B0BD-41906DFDC480}"/>
              </a:ext>
            </a:extLst>
          </p:cNvPr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6201988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34CDD2C-5F34-6A55-FCC0-171A93621CD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>
            <a:extLst>
              <a:ext uri="{FF2B5EF4-FFF2-40B4-BE49-F238E27FC236}">
                <a16:creationId xmlns:a16="http://schemas.microsoft.com/office/drawing/2014/main" id="{F77F85B2-D341-45A3-FB5F-D17DF343B0F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5122" name="文本占位符 2">
            <a:extLst>
              <a:ext uri="{FF2B5EF4-FFF2-40B4-BE49-F238E27FC236}">
                <a16:creationId xmlns:a16="http://schemas.microsoft.com/office/drawing/2014/main" id="{F230F535-A7F6-EB87-F74B-1E435B73A208}"/>
              </a:ext>
            </a:extLst>
          </p:cNvPr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2306043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25F9E41-E889-36E7-2377-D3F382BF2DA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>
            <a:extLst>
              <a:ext uri="{FF2B5EF4-FFF2-40B4-BE49-F238E27FC236}">
                <a16:creationId xmlns:a16="http://schemas.microsoft.com/office/drawing/2014/main" id="{8275E024-FCC2-521D-FF3F-55F217D78FF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5122" name="文本占位符 2">
            <a:extLst>
              <a:ext uri="{FF2B5EF4-FFF2-40B4-BE49-F238E27FC236}">
                <a16:creationId xmlns:a16="http://schemas.microsoft.com/office/drawing/2014/main" id="{9ED74E05-31AB-C1FB-7CB3-5DA70C720D25}"/>
              </a:ext>
            </a:extLst>
          </p:cNvPr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2928114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E41CCB7-7E16-F2F6-DC92-1B43E859541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>
            <a:extLst>
              <a:ext uri="{FF2B5EF4-FFF2-40B4-BE49-F238E27FC236}">
                <a16:creationId xmlns:a16="http://schemas.microsoft.com/office/drawing/2014/main" id="{AE103C0D-C598-B8BD-7851-2F651D020D4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5122" name="文本占位符 2">
            <a:extLst>
              <a:ext uri="{FF2B5EF4-FFF2-40B4-BE49-F238E27FC236}">
                <a16:creationId xmlns:a16="http://schemas.microsoft.com/office/drawing/2014/main" id="{E406A740-EFDE-0F7A-82C9-3CE70DD6287B}"/>
              </a:ext>
            </a:extLst>
          </p:cNvPr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2641711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102FF25-97BD-287E-3CC9-B454FCE3B28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>
            <a:extLst>
              <a:ext uri="{FF2B5EF4-FFF2-40B4-BE49-F238E27FC236}">
                <a16:creationId xmlns:a16="http://schemas.microsoft.com/office/drawing/2014/main" id="{25C3F188-A692-2BEB-102A-60D38C30E22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5122" name="文本占位符 2">
            <a:extLst>
              <a:ext uri="{FF2B5EF4-FFF2-40B4-BE49-F238E27FC236}">
                <a16:creationId xmlns:a16="http://schemas.microsoft.com/office/drawing/2014/main" id="{433D4EA9-C2FE-B426-844D-698982EF81EA}"/>
              </a:ext>
            </a:extLst>
          </p:cNvPr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8248502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7DB5F51-F49D-4158-F53F-29D7AFC9FF1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>
            <a:extLst>
              <a:ext uri="{FF2B5EF4-FFF2-40B4-BE49-F238E27FC236}">
                <a16:creationId xmlns:a16="http://schemas.microsoft.com/office/drawing/2014/main" id="{27338039-1B57-88EF-B51C-9C51E5B6246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5122" name="文本占位符 2">
            <a:extLst>
              <a:ext uri="{FF2B5EF4-FFF2-40B4-BE49-F238E27FC236}">
                <a16:creationId xmlns:a16="http://schemas.microsoft.com/office/drawing/2014/main" id="{35D8ACF9-E7D1-0675-90B9-A4BAC592764A}"/>
              </a:ext>
            </a:extLst>
          </p:cNvPr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9226964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4D0C672-39DD-F78C-B6D5-417C07E5C8E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>
            <a:extLst>
              <a:ext uri="{FF2B5EF4-FFF2-40B4-BE49-F238E27FC236}">
                <a16:creationId xmlns:a16="http://schemas.microsoft.com/office/drawing/2014/main" id="{CFE4F645-0A63-40A4-FF37-EB8E246927E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5122" name="文本占位符 2">
            <a:extLst>
              <a:ext uri="{FF2B5EF4-FFF2-40B4-BE49-F238E27FC236}">
                <a16:creationId xmlns:a16="http://schemas.microsoft.com/office/drawing/2014/main" id="{A9AD4045-2ADA-17C0-F9AA-913D0D13B7F8}"/>
              </a:ext>
            </a:extLst>
          </p:cNvPr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9979772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803C663-9010-2855-C267-1F6D27EBDEA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>
            <a:extLst>
              <a:ext uri="{FF2B5EF4-FFF2-40B4-BE49-F238E27FC236}">
                <a16:creationId xmlns:a16="http://schemas.microsoft.com/office/drawing/2014/main" id="{1CB1FD69-1EA7-5916-6DA2-7F1AF741498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5122" name="文本占位符 2">
            <a:extLst>
              <a:ext uri="{FF2B5EF4-FFF2-40B4-BE49-F238E27FC236}">
                <a16:creationId xmlns:a16="http://schemas.microsoft.com/office/drawing/2014/main" id="{4E00433F-0CE9-7B0D-27FE-50744D445694}"/>
              </a:ext>
            </a:extLst>
          </p:cNvPr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6747845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62E795D-9753-D403-B707-C012AFD0E22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>
            <a:extLst>
              <a:ext uri="{FF2B5EF4-FFF2-40B4-BE49-F238E27FC236}">
                <a16:creationId xmlns:a16="http://schemas.microsoft.com/office/drawing/2014/main" id="{2519303E-0E72-AFEF-A98D-6093D1891B3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5122" name="文本占位符 2">
            <a:extLst>
              <a:ext uri="{FF2B5EF4-FFF2-40B4-BE49-F238E27FC236}">
                <a16:creationId xmlns:a16="http://schemas.microsoft.com/office/drawing/2014/main" id="{50AC9419-6423-4CB8-1141-EB6430E33E71}"/>
              </a:ext>
            </a:extLst>
          </p:cNvPr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1346114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BA8FC45-401D-1E7E-BB26-E2925D42C17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>
            <a:extLst>
              <a:ext uri="{FF2B5EF4-FFF2-40B4-BE49-F238E27FC236}">
                <a16:creationId xmlns:a16="http://schemas.microsoft.com/office/drawing/2014/main" id="{E6553C5A-89B7-395B-2DA6-1B5483F25FB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5122" name="文本占位符 2">
            <a:extLst>
              <a:ext uri="{FF2B5EF4-FFF2-40B4-BE49-F238E27FC236}">
                <a16:creationId xmlns:a16="http://schemas.microsoft.com/office/drawing/2014/main" id="{8A4DDFBC-07CA-47D2-A706-B25E16CAD6A2}"/>
              </a:ext>
            </a:extLst>
          </p:cNvPr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3236661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03509EE-0795-0681-1791-02B12B65407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>
            <a:extLst>
              <a:ext uri="{FF2B5EF4-FFF2-40B4-BE49-F238E27FC236}">
                <a16:creationId xmlns:a16="http://schemas.microsoft.com/office/drawing/2014/main" id="{5229D3F7-2C94-BC6F-7A4C-B6C140B8D6B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5122" name="文本占位符 2">
            <a:extLst>
              <a:ext uri="{FF2B5EF4-FFF2-40B4-BE49-F238E27FC236}">
                <a16:creationId xmlns:a16="http://schemas.microsoft.com/office/drawing/2014/main" id="{8632F9F6-5651-9E20-3396-FE585F34F26C}"/>
              </a:ext>
            </a:extLst>
          </p:cNvPr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382322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4BEBB10-527C-9575-4F8C-F0FC5A35CE5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>
            <a:extLst>
              <a:ext uri="{FF2B5EF4-FFF2-40B4-BE49-F238E27FC236}">
                <a16:creationId xmlns:a16="http://schemas.microsoft.com/office/drawing/2014/main" id="{2A5C1110-6FBE-D170-0225-C62C7A5B04F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5122" name="文本占位符 2">
            <a:extLst>
              <a:ext uri="{FF2B5EF4-FFF2-40B4-BE49-F238E27FC236}">
                <a16:creationId xmlns:a16="http://schemas.microsoft.com/office/drawing/2014/main" id="{149E15B7-CB9F-F02E-7FCA-EA8C58ECD4D6}"/>
              </a:ext>
            </a:extLst>
          </p:cNvPr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5814265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138E493-6172-DF2C-364D-0A073A18B0A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>
            <a:extLst>
              <a:ext uri="{FF2B5EF4-FFF2-40B4-BE49-F238E27FC236}">
                <a16:creationId xmlns:a16="http://schemas.microsoft.com/office/drawing/2014/main" id="{0B67472E-1D19-5A22-FCB9-E081F4C4CA7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5122" name="文本占位符 2">
            <a:extLst>
              <a:ext uri="{FF2B5EF4-FFF2-40B4-BE49-F238E27FC236}">
                <a16:creationId xmlns:a16="http://schemas.microsoft.com/office/drawing/2014/main" id="{B2A115CF-373E-A022-C317-AF8DBCA08B47}"/>
              </a:ext>
            </a:extLst>
          </p:cNvPr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9713170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AE2FF4B-5861-158C-14FD-E98F53756BD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>
            <a:extLst>
              <a:ext uri="{FF2B5EF4-FFF2-40B4-BE49-F238E27FC236}">
                <a16:creationId xmlns:a16="http://schemas.microsoft.com/office/drawing/2014/main" id="{FC41B71C-978E-D144-EAC0-ECD5B5AD04E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5122" name="文本占位符 2">
            <a:extLst>
              <a:ext uri="{FF2B5EF4-FFF2-40B4-BE49-F238E27FC236}">
                <a16:creationId xmlns:a16="http://schemas.microsoft.com/office/drawing/2014/main" id="{B9A27E45-76E1-0414-E141-8CA400CC5AFD}"/>
              </a:ext>
            </a:extLst>
          </p:cNvPr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9597010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DEC13DA-8BC2-B2B2-18FA-555359A10C4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>
            <a:extLst>
              <a:ext uri="{FF2B5EF4-FFF2-40B4-BE49-F238E27FC236}">
                <a16:creationId xmlns:a16="http://schemas.microsoft.com/office/drawing/2014/main" id="{FCC1D004-0841-B39F-F9F8-4E8B449DC87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5122" name="文本占位符 2">
            <a:extLst>
              <a:ext uri="{FF2B5EF4-FFF2-40B4-BE49-F238E27FC236}">
                <a16:creationId xmlns:a16="http://schemas.microsoft.com/office/drawing/2014/main" id="{D2591766-81C0-9F29-60B2-08D47D32285C}"/>
              </a:ext>
            </a:extLst>
          </p:cNvPr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52328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24E4E57-6343-1B04-17C1-1B0F85AB65F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>
            <a:extLst>
              <a:ext uri="{FF2B5EF4-FFF2-40B4-BE49-F238E27FC236}">
                <a16:creationId xmlns:a16="http://schemas.microsoft.com/office/drawing/2014/main" id="{56B51E8C-EF7B-4F4E-7B5D-0C236E2964C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5122" name="文本占位符 2">
            <a:extLst>
              <a:ext uri="{FF2B5EF4-FFF2-40B4-BE49-F238E27FC236}">
                <a16:creationId xmlns:a16="http://schemas.microsoft.com/office/drawing/2014/main" id="{FC1A88E2-B399-94E8-8757-66C12CE7CD39}"/>
              </a:ext>
            </a:extLst>
          </p:cNvPr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955889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图片 1" descr="高分突破·课件模板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-11112" y="-7937"/>
            <a:ext cx="12214225" cy="6873875"/>
          </a:xfrm>
          <a:prstGeom prst="rect">
            <a:avLst/>
          </a:prstGeom>
          <a:noFill/>
          <a:ln w="9525">
            <a:noFill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hf sldNum="0" hdr="0" ft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TI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TI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TI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TI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TI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TI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TI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>
            <a:extLst>
              <a:ext uri="{FF2B5EF4-FFF2-40B4-BE49-F238E27FC236}">
                <a16:creationId xmlns:a16="http://schemas.microsoft.com/office/drawing/2014/main" id="{DB6A1C45-C6F8-83AE-7A42-0E289BE00A6D}"/>
              </a:ext>
            </a:extLst>
          </p:cNvPr>
          <p:cNvSpPr txBox="1"/>
          <p:nvPr/>
        </p:nvSpPr>
        <p:spPr>
          <a:xfrm>
            <a:off x="1991715" y="1916895"/>
            <a:ext cx="8640600" cy="264591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zh-CN" sz="60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《数据的整理与初步处理》</a:t>
            </a:r>
            <a:endParaRPr lang="en-US" altLang="zh-CN" sz="6000" b="1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algn="ctr">
              <a:lnSpc>
                <a:spcPct val="150000"/>
              </a:lnSpc>
            </a:pPr>
            <a:r>
              <a:rPr lang="zh-CN" altLang="zh-CN" sz="60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阶段测试卷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62AF083-4C2B-686F-F20B-03FB814A5F8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id="{D30598E9-DD35-5AE5-3901-1261E0729A91}"/>
              </a:ext>
            </a:extLst>
          </p:cNvPr>
          <p:cNvSpPr txBox="1"/>
          <p:nvPr/>
        </p:nvSpPr>
        <p:spPr>
          <a:xfrm>
            <a:off x="560940" y="472631"/>
            <a:ext cx="10800750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三、解答题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每题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分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共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40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分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sz="36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/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en-US" altLang="zh-CN" sz="36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如图是我市交警在一个路口统计的某个时段来往车辆的车速情况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单位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千米</a:t>
            </a:r>
            <a:r>
              <a:rPr lang="en-US" altLang="zh-CN" sz="36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时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sz="36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36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/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(1)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计算这些车的平均速度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endParaRPr lang="zh-CN" altLang="zh-CN" sz="36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image54.jpeg">
            <a:extLst>
              <a:ext uri="{FF2B5EF4-FFF2-40B4-BE49-F238E27FC236}">
                <a16:creationId xmlns:a16="http://schemas.microsoft.com/office/drawing/2014/main" id="{7B588E1F-3FBB-35F7-E5D2-9B44D2AD1C1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87285" y="3429000"/>
            <a:ext cx="3474405" cy="2520175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6" name="文本框 5">
                <a:extLst>
                  <a:ext uri="{FF2B5EF4-FFF2-40B4-BE49-F238E27FC236}">
                    <a16:creationId xmlns:a16="http://schemas.microsoft.com/office/drawing/2014/main" id="{66D794EE-E9E3-9AB6-1409-690BD3E758AD}"/>
                  </a:ext>
                </a:extLst>
              </p:cNvPr>
              <p:cNvSpPr txBox="1"/>
              <p:nvPr/>
            </p:nvSpPr>
            <p:spPr>
              <a:xfrm>
                <a:off x="623620" y="2780955"/>
                <a:ext cx="9540320" cy="145501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just"/>
                <a:r>
                  <a:rPr lang="zh-CN" altLang="zh-CN" sz="36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解</a:t>
                </a:r>
                <a:r>
                  <a:rPr lang="en-US" altLang="zh-CN" sz="36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:(1)</a:t>
                </a:r>
                <a14:m>
                  <m:oMath xmlns:m="http://schemas.openxmlformats.org/officeDocument/2006/math">
                    <m:bar>
                      <m:barPr>
                        <m:pos m:val="top"/>
                        <m:ctrlPr>
                          <a:rPr lang="zh-CN" altLang="zh-CN" sz="36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barPr>
                      <m:e>
                        <m:r>
                          <a:rPr lang="en-US" altLang="zh-CN" sz="36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</m:e>
                    </m:bar>
                  </m:oMath>
                </a14:m>
                <a:r>
                  <a:rPr lang="en-US" altLang="zh-CN" sz="36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𝟒𝟎</m:t>
                        </m:r>
                        <m:r>
                          <a:rPr lang="en-US" altLang="zh-CN" sz="36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×</m:t>
                        </m:r>
                        <m:r>
                          <a:rPr lang="en-US" altLang="zh-CN" sz="36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  <m:r>
                          <a:rPr lang="en-US" altLang="zh-CN" sz="36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sz="36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𝟒𝟏</m:t>
                        </m:r>
                        <m:r>
                          <a:rPr lang="en-US" altLang="zh-CN" sz="36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×</m:t>
                        </m:r>
                        <m:r>
                          <a:rPr lang="en-US" altLang="zh-CN" sz="36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𝟑</m:t>
                        </m:r>
                        <m:r>
                          <a:rPr lang="en-US" altLang="zh-CN" sz="36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sz="36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𝟒𝟐</m:t>
                        </m:r>
                        <m:r>
                          <a:rPr lang="en-US" altLang="zh-CN" sz="36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×</m:t>
                        </m:r>
                        <m:r>
                          <a:rPr lang="en-US" altLang="zh-CN" sz="36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𝟔</m:t>
                        </m:r>
                        <m:r>
                          <a:rPr lang="en-US" altLang="zh-CN" sz="36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sz="36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𝟒𝟑</m:t>
                        </m:r>
                        <m:r>
                          <a:rPr lang="en-US" altLang="zh-CN" sz="36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×</m:t>
                        </m:r>
                        <m:r>
                          <a:rPr lang="en-US" altLang="zh-CN" sz="36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𝟓</m:t>
                        </m:r>
                        <m:r>
                          <a:rPr lang="en-US" altLang="zh-CN" sz="36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sz="36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𝟒𝟒</m:t>
                        </m:r>
                        <m:r>
                          <a:rPr lang="en-US" altLang="zh-CN" sz="36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×</m:t>
                        </m:r>
                        <m:r>
                          <a:rPr lang="en-US" altLang="zh-CN" sz="36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𝟑</m:t>
                        </m:r>
                        <m:r>
                          <a:rPr lang="en-US" altLang="zh-CN" sz="36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sz="36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𝟒𝟓</m:t>
                        </m:r>
                        <m:r>
                          <a:rPr lang="en-US" altLang="zh-CN" sz="36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×</m:t>
                        </m:r>
                        <m:r>
                          <a:rPr lang="en-US" altLang="zh-CN" sz="36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  <m:r>
                          <a:rPr lang="en-US" altLang="zh-CN" sz="36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sz="36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𝟑</m:t>
                        </m:r>
                        <m:r>
                          <a:rPr lang="en-US" altLang="zh-CN" sz="36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sz="36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𝟔</m:t>
                        </m:r>
                        <m:r>
                          <a:rPr lang="en-US" altLang="zh-CN" sz="36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sz="36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𝟓</m:t>
                        </m:r>
                        <m:r>
                          <a:rPr lang="en-US" altLang="zh-CN" sz="36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sz="36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𝟑</m:t>
                        </m:r>
                        <m:r>
                          <a:rPr lang="en-US" altLang="zh-CN" sz="36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sz="36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</m:den>
                    </m:f>
                  </m:oMath>
                </a14:m>
                <a:endParaRPr lang="zh-CN" altLang="zh-CN" sz="3600" b="1" dirty="0">
                  <a:solidFill>
                    <a:srgbClr val="DB251C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/>
                <a:r>
                  <a:rPr lang="en-US" altLang="zh-CN" sz="36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:r>
                  <a:rPr lang="en-US" altLang="zh-CN" sz="36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42</a:t>
                </a:r>
                <a:r>
                  <a:rPr lang="en-US" altLang="zh-CN" sz="36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en-US" altLang="zh-CN" sz="36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6</a:t>
                </a:r>
                <a:r>
                  <a:rPr lang="en-US" altLang="zh-CN" sz="36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3600" b="1" dirty="0">
                  <a:solidFill>
                    <a:srgbClr val="DB251C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6" name="文本框 5">
                <a:extLst>
                  <a:ext uri="{FF2B5EF4-FFF2-40B4-BE49-F238E27FC236}">
                    <a16:creationId xmlns:a16="http://schemas.microsoft.com/office/drawing/2014/main" id="{66D794EE-E9E3-9AB6-1409-690BD3E758A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3620" y="2780955"/>
                <a:ext cx="9540320" cy="1455014"/>
              </a:xfrm>
              <a:prstGeom prst="rect">
                <a:avLst/>
              </a:prstGeom>
              <a:blipFill>
                <a:blip r:embed="rId4"/>
                <a:stretch>
                  <a:fillRect l="-1917" b="-1464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61316780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87D010C-869A-1AE7-D431-CB6FA0EE156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id="{AE6F4276-B987-A16E-A8A1-6877C4C2F2F2}"/>
              </a:ext>
            </a:extLst>
          </p:cNvPr>
          <p:cNvSpPr txBox="1"/>
          <p:nvPr/>
        </p:nvSpPr>
        <p:spPr>
          <a:xfrm>
            <a:off x="623620" y="476795"/>
            <a:ext cx="8280575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(2)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大多数车以哪一个速度行驶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sz="36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image54.jpeg">
            <a:extLst>
              <a:ext uri="{FF2B5EF4-FFF2-40B4-BE49-F238E27FC236}">
                <a16:creationId xmlns:a16="http://schemas.microsoft.com/office/drawing/2014/main" id="{56ECBD69-653E-8519-3FF1-FD312E99F49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71636" y="585180"/>
            <a:ext cx="3920594" cy="2843820"/>
          </a:xfrm>
          <a:prstGeom prst="rect">
            <a:avLst/>
          </a:prstGeom>
        </p:spPr>
      </p:pic>
      <p:sp>
        <p:nvSpPr>
          <p:cNvPr id="6" name="文本框 5">
            <a:extLst>
              <a:ext uri="{FF2B5EF4-FFF2-40B4-BE49-F238E27FC236}">
                <a16:creationId xmlns:a16="http://schemas.microsoft.com/office/drawing/2014/main" id="{B0FD6541-857B-8B96-8EE7-1F176121B1E0}"/>
              </a:ext>
            </a:extLst>
          </p:cNvPr>
          <p:cNvSpPr txBox="1"/>
          <p:nvPr/>
        </p:nvSpPr>
        <p:spPr>
          <a:xfrm>
            <a:off x="699770" y="1268850"/>
            <a:ext cx="6404300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(2)</a:t>
            </a:r>
            <a:r>
              <a:rPr lang="zh-CN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这组数的众数为</a:t>
            </a:r>
            <a:r>
              <a:rPr lang="en-US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42,</a:t>
            </a:r>
            <a:r>
              <a:rPr lang="zh-CN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所以大多数车以</a:t>
            </a:r>
            <a:r>
              <a:rPr lang="en-US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42</a:t>
            </a:r>
            <a:r>
              <a:rPr lang="zh-CN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千米</a:t>
            </a:r>
            <a:r>
              <a:rPr lang="en-US" altLang="zh-CN" sz="36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时的速度行驶</a:t>
            </a:r>
            <a:r>
              <a:rPr lang="en-US" altLang="zh-CN" sz="36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36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A150A5ED-A08E-A190-1404-F6515B52D1C5}"/>
              </a:ext>
            </a:extLst>
          </p:cNvPr>
          <p:cNvSpPr txBox="1"/>
          <p:nvPr/>
        </p:nvSpPr>
        <p:spPr>
          <a:xfrm>
            <a:off x="714380" y="2995842"/>
            <a:ext cx="610552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(3)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中间的车速是多少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sz="36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id="{630F7593-D136-8F40-BC96-764C4076DFC6}"/>
              </a:ext>
            </a:extLst>
          </p:cNvPr>
          <p:cNvSpPr txBox="1"/>
          <p:nvPr/>
        </p:nvSpPr>
        <p:spPr>
          <a:xfrm>
            <a:off x="699770" y="4005040"/>
            <a:ext cx="6044275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(3)</a:t>
            </a:r>
            <a:r>
              <a:rPr lang="zh-CN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这组数的中位数为</a:t>
            </a:r>
            <a:r>
              <a:rPr lang="en-US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42</a:t>
            </a:r>
            <a:r>
              <a:rPr lang="en-US" altLang="zh-CN" sz="36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5,</a:t>
            </a:r>
            <a:r>
              <a:rPr lang="zh-CN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所以中间的车速是</a:t>
            </a:r>
            <a:r>
              <a:rPr lang="en-US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42</a:t>
            </a:r>
            <a:r>
              <a:rPr lang="en-US" altLang="zh-CN" sz="36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千米</a:t>
            </a:r>
            <a:r>
              <a:rPr lang="en-US" altLang="zh-CN" sz="36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时</a:t>
            </a:r>
            <a:r>
              <a:rPr lang="en-US" altLang="zh-CN" sz="36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36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471021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33D45DE-B2C3-12BE-ED3C-96509BF13CD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id="{69B0A6D1-03CA-8624-2AE4-EA3A6164CFD0}"/>
              </a:ext>
            </a:extLst>
          </p:cNvPr>
          <p:cNvSpPr txBox="1"/>
          <p:nvPr/>
        </p:nvSpPr>
        <p:spPr>
          <a:xfrm>
            <a:off x="451780" y="465467"/>
            <a:ext cx="9864685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3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en-US" altLang="zh-CN" sz="32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3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下表是初三某班女生的体重检查结果</a:t>
            </a:r>
            <a:r>
              <a:rPr lang="en-US" altLang="zh-CN" sz="3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endParaRPr lang="zh-CN" altLang="en-US" sz="3200" b="1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5" name="表格 4">
            <a:extLst>
              <a:ext uri="{FF2B5EF4-FFF2-40B4-BE49-F238E27FC236}">
                <a16:creationId xmlns:a16="http://schemas.microsoft.com/office/drawing/2014/main" id="{BE55992A-FE51-8768-F53C-3E301582EFB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87687476"/>
              </p:ext>
            </p:extLst>
          </p:nvPr>
        </p:nvGraphicFramePr>
        <p:xfrm>
          <a:off x="1171828" y="1113512"/>
          <a:ext cx="9504663" cy="1033780"/>
        </p:xfrm>
        <a:graphic>
          <a:graphicData uri="http://schemas.openxmlformats.org/drawingml/2006/table">
            <a:tbl>
              <a:tblPr firstRow="1" firstCol="1" bandRow="1"/>
              <a:tblGrid>
                <a:gridCol w="2501226">
                  <a:extLst>
                    <a:ext uri="{9D8B030D-6E8A-4147-A177-3AD203B41FA5}">
                      <a16:colId xmlns:a16="http://schemas.microsoft.com/office/drawing/2014/main" val="4065323194"/>
                    </a:ext>
                  </a:extLst>
                </a:gridCol>
                <a:gridCol w="1000491">
                  <a:extLst>
                    <a:ext uri="{9D8B030D-6E8A-4147-A177-3AD203B41FA5}">
                      <a16:colId xmlns:a16="http://schemas.microsoft.com/office/drawing/2014/main" val="83668233"/>
                    </a:ext>
                  </a:extLst>
                </a:gridCol>
                <a:gridCol w="1000491">
                  <a:extLst>
                    <a:ext uri="{9D8B030D-6E8A-4147-A177-3AD203B41FA5}">
                      <a16:colId xmlns:a16="http://schemas.microsoft.com/office/drawing/2014/main" val="4130288427"/>
                    </a:ext>
                  </a:extLst>
                </a:gridCol>
                <a:gridCol w="1000491">
                  <a:extLst>
                    <a:ext uri="{9D8B030D-6E8A-4147-A177-3AD203B41FA5}">
                      <a16:colId xmlns:a16="http://schemas.microsoft.com/office/drawing/2014/main" val="726108518"/>
                    </a:ext>
                  </a:extLst>
                </a:gridCol>
                <a:gridCol w="1000491">
                  <a:extLst>
                    <a:ext uri="{9D8B030D-6E8A-4147-A177-3AD203B41FA5}">
                      <a16:colId xmlns:a16="http://schemas.microsoft.com/office/drawing/2014/main" val="3261839490"/>
                    </a:ext>
                  </a:extLst>
                </a:gridCol>
                <a:gridCol w="1000491">
                  <a:extLst>
                    <a:ext uri="{9D8B030D-6E8A-4147-A177-3AD203B41FA5}">
                      <a16:colId xmlns:a16="http://schemas.microsoft.com/office/drawing/2014/main" val="638475770"/>
                    </a:ext>
                  </a:extLst>
                </a:gridCol>
                <a:gridCol w="1000491">
                  <a:extLst>
                    <a:ext uri="{9D8B030D-6E8A-4147-A177-3AD203B41FA5}">
                      <a16:colId xmlns:a16="http://schemas.microsoft.com/office/drawing/2014/main" val="1638508249"/>
                    </a:ext>
                  </a:extLst>
                </a:gridCol>
                <a:gridCol w="1000491">
                  <a:extLst>
                    <a:ext uri="{9D8B030D-6E8A-4147-A177-3AD203B41FA5}">
                      <a16:colId xmlns:a16="http://schemas.microsoft.com/office/drawing/2014/main" val="2176910977"/>
                    </a:ext>
                  </a:extLst>
                </a:gridCol>
              </a:tblGrid>
              <a:tr h="217805">
                <a:tc>
                  <a:txBody>
                    <a:bodyPr/>
                    <a:lstStyle/>
                    <a:p>
                      <a:pPr algn="ctr"/>
                      <a:r>
                        <a:rPr lang="zh-CN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体重</a:t>
                      </a:r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US" sz="3200" b="1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kg</a:t>
                      </a:r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endParaRPr lang="zh-CN" sz="3200" b="1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4605" marR="14605" marT="14605" marB="1460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34</a:t>
                      </a:r>
                      <a:endParaRPr lang="zh-CN" sz="3200" b="1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4605" marR="14605" marT="14605" marB="1460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35</a:t>
                      </a:r>
                      <a:endParaRPr lang="zh-CN" sz="3200" b="1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4605" marR="14605" marT="14605" marB="1460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38</a:t>
                      </a:r>
                      <a:endParaRPr lang="zh-CN" sz="3200" b="1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4605" marR="14605" marT="14605" marB="1460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40</a:t>
                      </a:r>
                      <a:endParaRPr lang="zh-CN" sz="3200" b="1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4605" marR="14605" marT="14605" marB="1460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42</a:t>
                      </a:r>
                      <a:endParaRPr lang="zh-CN" sz="3200" b="1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4605" marR="14605" marT="14605" marB="1460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45</a:t>
                      </a:r>
                      <a:endParaRPr lang="zh-CN" sz="3200" b="1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4605" marR="14605" marT="14605" marB="1460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50</a:t>
                      </a:r>
                      <a:endParaRPr lang="zh-CN" sz="3200" b="1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4605" marR="14605" marT="14605" marB="1460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21464964"/>
                  </a:ext>
                </a:extLst>
              </a:tr>
              <a:tr h="217805">
                <a:tc>
                  <a:txBody>
                    <a:bodyPr/>
                    <a:lstStyle/>
                    <a:p>
                      <a:pPr algn="ctr"/>
                      <a:r>
                        <a:rPr lang="zh-CN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人数</a:t>
                      </a:r>
                    </a:p>
                  </a:txBody>
                  <a:tcPr marL="14605" marR="14605" marT="14605" marB="1460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endParaRPr lang="zh-CN" sz="3200" b="1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4605" marR="14605" marT="14605" marB="1460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endParaRPr lang="zh-CN" sz="3200" b="1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4605" marR="14605" marT="14605" marB="1460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</a:t>
                      </a:r>
                      <a:endParaRPr lang="zh-CN" sz="3200" b="1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4605" marR="14605" marT="14605" marB="1460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</a:t>
                      </a:r>
                      <a:endParaRPr lang="zh-CN" sz="3200" b="1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4605" marR="14605" marT="14605" marB="1460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</a:t>
                      </a:r>
                      <a:endParaRPr lang="zh-CN" sz="3200" b="1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4605" marR="14605" marT="14605" marB="1460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endParaRPr lang="zh-CN" sz="3200" b="1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4605" marR="14605" marT="14605" marB="1460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endParaRPr lang="zh-CN" sz="3200" b="1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4605" marR="14605" marT="14605" marB="1460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82360695"/>
                  </a:ext>
                </a:extLst>
              </a:tr>
            </a:tbl>
          </a:graphicData>
        </a:graphic>
      </p:graphicFrame>
      <p:pic>
        <p:nvPicPr>
          <p:cNvPr id="6" name="image55.jpeg">
            <a:extLst>
              <a:ext uri="{FF2B5EF4-FFF2-40B4-BE49-F238E27FC236}">
                <a16:creationId xmlns:a16="http://schemas.microsoft.com/office/drawing/2014/main" id="{C60098E5-B116-2897-3B96-D06D71FF7E0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28030" y="3429000"/>
            <a:ext cx="5038702" cy="2033940"/>
          </a:xfrm>
          <a:prstGeom prst="rect">
            <a:avLst/>
          </a:prstGeom>
        </p:spPr>
      </p:pic>
      <p:sp>
        <p:nvSpPr>
          <p:cNvPr id="8" name="文本框 7">
            <a:extLst>
              <a:ext uri="{FF2B5EF4-FFF2-40B4-BE49-F238E27FC236}">
                <a16:creationId xmlns:a16="http://schemas.microsoft.com/office/drawing/2014/main" id="{6AFC242B-6C08-00E3-5E44-0A96843A44EF}"/>
              </a:ext>
            </a:extLst>
          </p:cNvPr>
          <p:cNvSpPr txBox="1"/>
          <p:nvPr/>
        </p:nvSpPr>
        <p:spPr>
          <a:xfrm>
            <a:off x="469840" y="2265353"/>
            <a:ext cx="806456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zh-CN" altLang="zh-CN" sz="3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根据表中信息</a:t>
            </a:r>
            <a:r>
              <a:rPr lang="en-US" altLang="zh-CN" sz="3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3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请回答下列问题</a:t>
            </a:r>
            <a:r>
              <a:rPr lang="en-US" altLang="zh-CN" sz="3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endParaRPr lang="zh-CN" altLang="zh-CN" sz="32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id="{89CC44E9-0761-A9A9-A08D-29D58C8300DB}"/>
              </a:ext>
            </a:extLst>
          </p:cNvPr>
          <p:cNvSpPr txBox="1"/>
          <p:nvPr/>
        </p:nvSpPr>
        <p:spPr>
          <a:xfrm>
            <a:off x="625268" y="3953769"/>
            <a:ext cx="5254717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altLang="zh-CN" sz="3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(2)</a:t>
            </a:r>
            <a:r>
              <a:rPr lang="zh-CN" altLang="zh-CN" sz="3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该班女生的平均体重</a:t>
            </a:r>
            <a:endParaRPr lang="en-US" altLang="zh-CN" sz="32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/>
            <a:r>
              <a:rPr lang="zh-CN" altLang="zh-CN" sz="3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</a:t>
            </a:r>
            <a:r>
              <a:rPr lang="zh-CN" altLang="zh-CN" sz="3200" b="1" u="sng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3200" b="1" u="sng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zh-CN" altLang="zh-CN" sz="3200" b="1" u="sng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3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kg;</a:t>
            </a:r>
            <a:endParaRPr lang="zh-CN" altLang="zh-CN" sz="32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/>
            <a:r>
              <a:rPr lang="en-US" altLang="zh-CN" sz="3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(3)</a:t>
            </a:r>
            <a:r>
              <a:rPr lang="zh-CN" altLang="zh-CN" sz="3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根据上表补全条形统计图</a:t>
            </a:r>
            <a:r>
              <a:rPr lang="en-US" altLang="zh-CN" sz="32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32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id="{6DA4C7EF-2DA3-4C1B-9CE7-E048D712E337}"/>
              </a:ext>
            </a:extLst>
          </p:cNvPr>
          <p:cNvSpPr txBox="1"/>
          <p:nvPr/>
        </p:nvSpPr>
        <p:spPr>
          <a:xfrm>
            <a:off x="625268" y="2850128"/>
            <a:ext cx="5038702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zh-CN" sz="3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(1)</a:t>
            </a:r>
            <a:r>
              <a:rPr kumimoji="0" lang="zh-CN" altLang="zh-CN" sz="3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该班女生体重的中位数是</a:t>
            </a:r>
            <a:r>
              <a:rPr kumimoji="0" lang="zh-CN" altLang="zh-CN" sz="3200" b="1" i="0" u="sng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kumimoji="0" lang="en-US" altLang="zh-CN" sz="3200" b="1" i="0" u="sng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kumimoji="0" lang="zh-CN" altLang="zh-CN" sz="3200" b="1" i="0" u="sng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kumimoji="0" lang="en-US" altLang="zh-CN" sz="3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kg;</a:t>
            </a:r>
            <a:endParaRPr kumimoji="0" lang="zh-CN" altLang="zh-CN" sz="32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id="{67A036B0-B2D3-92CB-DFEA-03B40D2BDE35}"/>
              </a:ext>
            </a:extLst>
          </p:cNvPr>
          <p:cNvSpPr txBox="1"/>
          <p:nvPr/>
        </p:nvSpPr>
        <p:spPr>
          <a:xfrm>
            <a:off x="1343670" y="3362403"/>
            <a:ext cx="820607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altLang="zh-CN" sz="3200" b="1" i="0" u="sng" strike="noStrike" kern="1200" cap="none" spc="0" normalizeH="0" baseline="0" noProof="0" dirty="0">
                <a:ln>
                  <a:noFill/>
                </a:ln>
                <a:solidFill>
                  <a:srgbClr val="E1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40</a:t>
            </a:r>
            <a:endParaRPr lang="zh-CN" altLang="en-US" dirty="0"/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id="{6D5FA025-91FD-2F1E-6A90-31FA9BC17939}"/>
              </a:ext>
            </a:extLst>
          </p:cNvPr>
          <p:cNvSpPr txBox="1"/>
          <p:nvPr/>
        </p:nvSpPr>
        <p:spPr>
          <a:xfrm>
            <a:off x="1171828" y="4449264"/>
            <a:ext cx="992449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altLang="zh-CN" sz="3200" b="1" i="0" strike="noStrike" kern="1200" cap="none" spc="0" normalizeH="0" baseline="0" noProof="0" dirty="0">
                <a:ln>
                  <a:noFill/>
                </a:ln>
                <a:solidFill>
                  <a:srgbClr val="E1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40</a:t>
            </a:r>
            <a:r>
              <a:rPr kumimoji="0" lang="en-US" altLang="zh-CN" sz="3200" b="1" i="1" strike="noStrike" kern="1200" cap="none" spc="0" normalizeH="0" baseline="0" noProof="0" dirty="0">
                <a:ln>
                  <a:noFill/>
                </a:ln>
                <a:solidFill>
                  <a:srgbClr val="E1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kumimoji="0" lang="en-US" altLang="zh-CN" sz="3200" b="1" i="0" strike="noStrike" kern="1200" cap="none" spc="0" normalizeH="0" baseline="0" noProof="0" dirty="0">
                <a:ln>
                  <a:noFill/>
                </a:ln>
                <a:solidFill>
                  <a:srgbClr val="E1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endParaRPr lang="zh-CN" altLang="en-US" dirty="0"/>
          </a:p>
        </p:txBody>
      </p:sp>
      <p:sp>
        <p:nvSpPr>
          <p:cNvPr id="18" name="文本框 17">
            <a:extLst>
              <a:ext uri="{FF2B5EF4-FFF2-40B4-BE49-F238E27FC236}">
                <a16:creationId xmlns:a16="http://schemas.microsoft.com/office/drawing/2014/main" id="{BFB4E77A-59DA-74D8-612D-93D4F76FE039}"/>
              </a:ext>
            </a:extLst>
          </p:cNvPr>
          <p:cNvSpPr txBox="1"/>
          <p:nvPr/>
        </p:nvSpPr>
        <p:spPr>
          <a:xfrm>
            <a:off x="1055650" y="5437037"/>
            <a:ext cx="1944135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zh-CN" sz="3200" b="1" i="0" u="none" strike="noStrike" kern="1200" cap="none" spc="0" normalizeH="0" baseline="0" noProof="0" dirty="0">
                <a:ln>
                  <a:noFill/>
                </a:ln>
                <a:solidFill>
                  <a:srgbClr val="E1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解</a:t>
            </a:r>
            <a:r>
              <a:rPr kumimoji="0" lang="en-US" altLang="zh-CN" sz="3200" b="1" i="0" u="none" strike="noStrike" kern="1200" cap="none" spc="0" normalizeH="0" baseline="0" noProof="0" dirty="0">
                <a:ln>
                  <a:noFill/>
                </a:ln>
                <a:solidFill>
                  <a:srgbClr val="E1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:(3)</a:t>
            </a:r>
            <a:r>
              <a:rPr kumimoji="0" lang="zh-CN" altLang="zh-CN" sz="3200" b="1" i="0" u="none" strike="noStrike" kern="1200" cap="none" spc="0" normalizeH="0" baseline="0" noProof="0" dirty="0">
                <a:ln>
                  <a:noFill/>
                </a:ln>
                <a:solidFill>
                  <a:srgbClr val="E1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略</a:t>
            </a:r>
            <a:r>
              <a:rPr kumimoji="0" lang="en-US" altLang="zh-CN" sz="3200" b="1" i="1" u="none" strike="noStrike" kern="1200" cap="none" spc="0" normalizeH="0" baseline="0" noProof="0" dirty="0">
                <a:ln>
                  <a:noFill/>
                </a:ln>
                <a:solidFill>
                  <a:srgbClr val="E1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kumimoji="0" lang="zh-CN" altLang="zh-CN" sz="32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703329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6" grpId="0"/>
      <p:bldP spid="1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492219B-DAD1-2451-12BD-AE8435DD428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id="{88DA5954-7EFB-3830-57F0-73E074A540DC}"/>
              </a:ext>
            </a:extLst>
          </p:cNvPr>
          <p:cNvSpPr txBox="1"/>
          <p:nvPr/>
        </p:nvSpPr>
        <p:spPr>
          <a:xfrm>
            <a:off x="622932" y="509953"/>
            <a:ext cx="10728745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en-US" altLang="zh-CN" sz="36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某市举行一次少年滑冰比赛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各年龄组的参赛人数如下表所示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endParaRPr lang="zh-CN" altLang="en-US" sz="3600" b="1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5" name="表格 4">
            <a:extLst>
              <a:ext uri="{FF2B5EF4-FFF2-40B4-BE49-F238E27FC236}">
                <a16:creationId xmlns:a16="http://schemas.microsoft.com/office/drawing/2014/main" id="{8E6A9CEC-BBF8-34FC-DAF0-82E54DE0958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61755242"/>
              </p:ext>
            </p:extLst>
          </p:nvPr>
        </p:nvGraphicFramePr>
        <p:xfrm>
          <a:off x="1358235" y="1844890"/>
          <a:ext cx="8856617" cy="1155700"/>
        </p:xfrm>
        <a:graphic>
          <a:graphicData uri="http://schemas.openxmlformats.org/drawingml/2006/table">
            <a:tbl>
              <a:tblPr firstRow="1" firstCol="1" bandRow="1"/>
              <a:tblGrid>
                <a:gridCol w="2604221">
                  <a:extLst>
                    <a:ext uri="{9D8B030D-6E8A-4147-A177-3AD203B41FA5}">
                      <a16:colId xmlns:a16="http://schemas.microsoft.com/office/drawing/2014/main" val="261791194"/>
                    </a:ext>
                  </a:extLst>
                </a:gridCol>
                <a:gridCol w="1564797">
                  <a:extLst>
                    <a:ext uri="{9D8B030D-6E8A-4147-A177-3AD203B41FA5}">
                      <a16:colId xmlns:a16="http://schemas.microsoft.com/office/drawing/2014/main" val="1141597447"/>
                    </a:ext>
                  </a:extLst>
                </a:gridCol>
                <a:gridCol w="1562533">
                  <a:extLst>
                    <a:ext uri="{9D8B030D-6E8A-4147-A177-3AD203B41FA5}">
                      <a16:colId xmlns:a16="http://schemas.microsoft.com/office/drawing/2014/main" val="2736389207"/>
                    </a:ext>
                  </a:extLst>
                </a:gridCol>
                <a:gridCol w="1562533">
                  <a:extLst>
                    <a:ext uri="{9D8B030D-6E8A-4147-A177-3AD203B41FA5}">
                      <a16:colId xmlns:a16="http://schemas.microsoft.com/office/drawing/2014/main" val="2589572152"/>
                    </a:ext>
                  </a:extLst>
                </a:gridCol>
                <a:gridCol w="1562533">
                  <a:extLst>
                    <a:ext uri="{9D8B030D-6E8A-4147-A177-3AD203B41FA5}">
                      <a16:colId xmlns:a16="http://schemas.microsoft.com/office/drawing/2014/main" val="3938338303"/>
                    </a:ext>
                  </a:extLst>
                </a:gridCol>
              </a:tblGrid>
              <a:tr h="217805">
                <a:tc>
                  <a:txBody>
                    <a:bodyPr/>
                    <a:lstStyle/>
                    <a:p>
                      <a:pPr algn="ctr"/>
                      <a:r>
                        <a:rPr lang="zh-CN" sz="36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年龄组</a:t>
                      </a:r>
                    </a:p>
                  </a:txBody>
                  <a:tcPr marL="14605" marR="14605" marT="14605" marB="1460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13</a:t>
                      </a:r>
                      <a:r>
                        <a:rPr lang="zh-CN" sz="36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岁</a:t>
                      </a:r>
                    </a:p>
                  </a:txBody>
                  <a:tcPr marL="14605" marR="14605" marT="14605" marB="1460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14</a:t>
                      </a:r>
                      <a:r>
                        <a:rPr lang="zh-CN" sz="36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岁</a:t>
                      </a:r>
                    </a:p>
                  </a:txBody>
                  <a:tcPr marL="14605" marR="14605" marT="14605" marB="1460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15</a:t>
                      </a:r>
                      <a:r>
                        <a:rPr lang="zh-CN" sz="36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岁</a:t>
                      </a:r>
                    </a:p>
                  </a:txBody>
                  <a:tcPr marL="14605" marR="14605" marT="14605" marB="1460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16</a:t>
                      </a:r>
                      <a:r>
                        <a:rPr lang="zh-CN" sz="36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岁</a:t>
                      </a:r>
                    </a:p>
                  </a:txBody>
                  <a:tcPr marL="14605" marR="14605" marT="14605" marB="1460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32792390"/>
                  </a:ext>
                </a:extLst>
              </a:tr>
              <a:tr h="217805">
                <a:tc>
                  <a:txBody>
                    <a:bodyPr/>
                    <a:lstStyle/>
                    <a:p>
                      <a:pPr algn="ctr"/>
                      <a:r>
                        <a:rPr lang="zh-CN" sz="36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参赛人数</a:t>
                      </a:r>
                    </a:p>
                  </a:txBody>
                  <a:tcPr marL="14605" marR="14605" marT="14605" marB="1460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</a:t>
                      </a:r>
                      <a:endParaRPr lang="zh-CN" sz="3600" b="1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4605" marR="14605" marT="14605" marB="1460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19</a:t>
                      </a:r>
                      <a:endParaRPr lang="zh-CN" sz="3600" b="1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4605" marR="14605" marT="14605" marB="1460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12</a:t>
                      </a:r>
                      <a:endParaRPr lang="zh-CN" sz="3600" b="1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4605" marR="14605" marT="14605" marB="1460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14</a:t>
                      </a:r>
                      <a:endParaRPr lang="zh-CN" sz="3600" b="1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4605" marR="14605" marT="14605" marB="1460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71451378"/>
                  </a:ext>
                </a:extLst>
              </a:tr>
            </a:tbl>
          </a:graphicData>
        </a:graphic>
      </p:graphicFrame>
      <p:sp>
        <p:nvSpPr>
          <p:cNvPr id="7" name="文本框 6">
            <a:extLst>
              <a:ext uri="{FF2B5EF4-FFF2-40B4-BE49-F238E27FC236}">
                <a16:creationId xmlns:a16="http://schemas.microsoft.com/office/drawing/2014/main" id="{5CAA2017-2E62-0184-793A-637FEC6F13EE}"/>
              </a:ext>
            </a:extLst>
          </p:cNvPr>
          <p:cNvSpPr txBox="1"/>
          <p:nvPr/>
        </p:nvSpPr>
        <p:spPr>
          <a:xfrm>
            <a:off x="637642" y="3212215"/>
            <a:ext cx="9576665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(1)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求全体参赛选手年龄的众数、中位数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endParaRPr lang="zh-CN" altLang="zh-CN" sz="36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3AA5087A-EA76-28F5-43D4-3BECF290C2E1}"/>
              </a:ext>
            </a:extLst>
          </p:cNvPr>
          <p:cNvSpPr txBox="1"/>
          <p:nvPr/>
        </p:nvSpPr>
        <p:spPr>
          <a:xfrm>
            <a:off x="839635" y="4293060"/>
            <a:ext cx="6725017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zh-CN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解</a:t>
            </a:r>
            <a:r>
              <a:rPr lang="en-US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:(1)</a:t>
            </a:r>
            <a:r>
              <a:rPr lang="zh-CN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众数是</a:t>
            </a:r>
            <a:r>
              <a:rPr lang="en-US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</a:t>
            </a:r>
            <a:r>
              <a:rPr lang="zh-CN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岁</a:t>
            </a:r>
            <a:r>
              <a:rPr lang="en-US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中位数是</a:t>
            </a:r>
            <a:r>
              <a:rPr lang="en-US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</a:t>
            </a:r>
            <a:r>
              <a:rPr lang="zh-CN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岁</a:t>
            </a:r>
            <a:r>
              <a:rPr lang="en-US" altLang="zh-CN" sz="36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36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11392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68E1FC2-75B9-2869-0E44-7FE162B6DFB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id="{D9639BD0-6945-0383-7088-85C19F80A57A}"/>
              </a:ext>
            </a:extLst>
          </p:cNvPr>
          <p:cNvSpPr txBox="1"/>
          <p:nvPr/>
        </p:nvSpPr>
        <p:spPr>
          <a:xfrm>
            <a:off x="479610" y="620805"/>
            <a:ext cx="10584735" cy="16491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(2)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小明说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他所在年龄组的参赛人数占全体参赛人数的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28</a:t>
            </a:r>
            <a:r>
              <a:rPr lang="en-US" altLang="zh-CN" sz="36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%.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你认为小明是哪个年龄组的选手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请说明理由</a:t>
            </a:r>
            <a:r>
              <a:rPr lang="en-US" altLang="zh-CN" sz="36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36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CC6F86FA-1C1A-47CF-23E6-84022297DDC3}"/>
              </a:ext>
            </a:extLst>
          </p:cNvPr>
          <p:cNvSpPr txBox="1"/>
          <p:nvPr/>
        </p:nvSpPr>
        <p:spPr>
          <a:xfrm>
            <a:off x="623620" y="2348925"/>
            <a:ext cx="6624460" cy="33111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(2)</a:t>
            </a:r>
            <a:r>
              <a:rPr lang="en-US" altLang="zh-CN" sz="36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∵</a:t>
            </a:r>
            <a:r>
              <a:rPr lang="zh-CN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全体参赛选手的人数为</a:t>
            </a:r>
            <a:endParaRPr lang="zh-CN" altLang="zh-CN" sz="36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en-US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z="36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+</a:t>
            </a:r>
            <a:r>
              <a:rPr lang="en-US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</a:t>
            </a:r>
            <a:r>
              <a:rPr lang="en-US" altLang="zh-CN" sz="36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+</a:t>
            </a:r>
            <a:r>
              <a:rPr lang="en-US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en-US" altLang="zh-CN" sz="36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+</a:t>
            </a:r>
            <a:r>
              <a:rPr lang="en-US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</a:t>
            </a:r>
            <a:r>
              <a:rPr lang="en-US" altLang="zh-CN" sz="36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</a:t>
            </a:r>
            <a:r>
              <a:rPr lang="en-US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50(</a:t>
            </a:r>
            <a:r>
              <a:rPr lang="zh-CN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名</a:t>
            </a:r>
            <a:r>
              <a:rPr lang="en-US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),</a:t>
            </a:r>
            <a:endParaRPr lang="zh-CN" altLang="zh-CN" sz="36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又</a:t>
            </a:r>
            <a:r>
              <a:rPr lang="en-US" altLang="zh-CN" sz="36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∵</a:t>
            </a:r>
            <a:r>
              <a:rPr lang="en-US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50</a:t>
            </a:r>
            <a:r>
              <a:rPr lang="en-US" altLang="zh-CN" sz="36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28</a:t>
            </a:r>
            <a:r>
              <a:rPr lang="en-US" altLang="zh-CN" sz="36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%=</a:t>
            </a:r>
            <a:r>
              <a:rPr lang="en-US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14(</a:t>
            </a:r>
            <a:r>
              <a:rPr lang="zh-CN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名</a:t>
            </a:r>
            <a:r>
              <a:rPr lang="en-US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sz="36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36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en-US" altLang="zh-CN" sz="36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∴</a:t>
            </a:r>
            <a:r>
              <a:rPr lang="zh-CN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小明是</a:t>
            </a:r>
            <a:r>
              <a:rPr lang="en-US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16</a:t>
            </a:r>
            <a:r>
              <a:rPr lang="zh-CN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岁年龄组的选手</a:t>
            </a:r>
            <a:r>
              <a:rPr lang="en-US" altLang="zh-CN" sz="36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36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973234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3C883FA-B6C8-59E8-5313-DE11A0FA18A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id="{F15AB772-0157-6B5A-783D-3F0C81960113}"/>
              </a:ext>
            </a:extLst>
          </p:cNvPr>
          <p:cNvSpPr txBox="1"/>
          <p:nvPr/>
        </p:nvSpPr>
        <p:spPr>
          <a:xfrm>
            <a:off x="623620" y="476795"/>
            <a:ext cx="10944760" cy="30469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altLang="zh-CN" sz="3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</a:t>
            </a:r>
            <a:r>
              <a:rPr lang="en-US" altLang="zh-CN" sz="32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3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为了让广大青少年学生走向操场、走进自然、走到阳光下</a:t>
            </a:r>
            <a:r>
              <a:rPr lang="en-US" altLang="zh-CN" sz="3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3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积极参加体育锻炼</a:t>
            </a:r>
            <a:r>
              <a:rPr lang="en-US" altLang="zh-CN" sz="3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3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我国启动了“全国亿万学生阳光体育运动”</a:t>
            </a:r>
            <a:r>
              <a:rPr lang="en-US" altLang="zh-CN" sz="32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3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短跑运动可以锻炼人的灵活性</a:t>
            </a:r>
            <a:r>
              <a:rPr lang="en-US" altLang="zh-CN" sz="3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3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增强人的爆发力</a:t>
            </a:r>
            <a:r>
              <a:rPr lang="en-US" altLang="zh-CN" sz="3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3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因此小明和小亮在课外活动中</a:t>
            </a:r>
            <a:r>
              <a:rPr lang="en-US" altLang="zh-CN" sz="3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3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报名参加了短跑训练小组</a:t>
            </a:r>
            <a:r>
              <a:rPr lang="en-US" altLang="zh-CN" sz="32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3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在近几次百米训练中</a:t>
            </a:r>
            <a:r>
              <a:rPr lang="en-US" altLang="zh-CN" sz="3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3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所测成绩如图所示</a:t>
            </a:r>
            <a:r>
              <a:rPr lang="en-US" altLang="zh-CN" sz="3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3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请根据图中所示解答以下问题</a:t>
            </a:r>
            <a:r>
              <a:rPr lang="en-US" altLang="zh-CN" sz="3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endParaRPr lang="zh-CN" altLang="zh-CN" sz="32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image56.jpeg">
            <a:extLst>
              <a:ext uri="{FF2B5EF4-FFF2-40B4-BE49-F238E27FC236}">
                <a16:creationId xmlns:a16="http://schemas.microsoft.com/office/drawing/2014/main" id="{C37AD7D1-D84D-0DD0-0245-C1EEACC3E01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63845" y="3284990"/>
            <a:ext cx="4961160" cy="2520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313601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A414CC9-055A-6589-2A40-E16D6BAC561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id="{A5B6A088-C100-E29A-5CF8-133FAC2DABB9}"/>
              </a:ext>
            </a:extLst>
          </p:cNvPr>
          <p:cNvSpPr txBox="1"/>
          <p:nvPr/>
        </p:nvSpPr>
        <p:spPr>
          <a:xfrm>
            <a:off x="551615" y="332785"/>
            <a:ext cx="9864685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(1)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请根据图中信息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补齐下面的表格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endParaRPr lang="zh-CN" altLang="zh-CN" sz="36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5" name="表格 4">
            <a:extLst>
              <a:ext uri="{FF2B5EF4-FFF2-40B4-BE49-F238E27FC236}">
                <a16:creationId xmlns:a16="http://schemas.microsoft.com/office/drawing/2014/main" id="{B29F7BD9-5CD3-7FB4-0F8C-619E29B35C6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88624570"/>
              </p:ext>
            </p:extLst>
          </p:nvPr>
        </p:nvGraphicFramePr>
        <p:xfrm>
          <a:off x="1847706" y="1243261"/>
          <a:ext cx="7632530" cy="1733550"/>
        </p:xfrm>
        <a:graphic>
          <a:graphicData uri="http://schemas.openxmlformats.org/drawingml/2006/table">
            <a:tbl>
              <a:tblPr firstRow="1" firstCol="1" bandRow="1"/>
              <a:tblGrid>
                <a:gridCol w="1189351">
                  <a:extLst>
                    <a:ext uri="{9D8B030D-6E8A-4147-A177-3AD203B41FA5}">
                      <a16:colId xmlns:a16="http://schemas.microsoft.com/office/drawing/2014/main" val="837605887"/>
                    </a:ext>
                  </a:extLst>
                </a:gridCol>
                <a:gridCol w="1289325">
                  <a:extLst>
                    <a:ext uri="{9D8B030D-6E8A-4147-A177-3AD203B41FA5}">
                      <a16:colId xmlns:a16="http://schemas.microsoft.com/office/drawing/2014/main" val="4154636898"/>
                    </a:ext>
                  </a:extLst>
                </a:gridCol>
                <a:gridCol w="1287602">
                  <a:extLst>
                    <a:ext uri="{9D8B030D-6E8A-4147-A177-3AD203B41FA5}">
                      <a16:colId xmlns:a16="http://schemas.microsoft.com/office/drawing/2014/main" val="3444664461"/>
                    </a:ext>
                  </a:extLst>
                </a:gridCol>
                <a:gridCol w="1289325">
                  <a:extLst>
                    <a:ext uri="{9D8B030D-6E8A-4147-A177-3AD203B41FA5}">
                      <a16:colId xmlns:a16="http://schemas.microsoft.com/office/drawing/2014/main" val="2475327574"/>
                    </a:ext>
                  </a:extLst>
                </a:gridCol>
                <a:gridCol w="1287602">
                  <a:extLst>
                    <a:ext uri="{9D8B030D-6E8A-4147-A177-3AD203B41FA5}">
                      <a16:colId xmlns:a16="http://schemas.microsoft.com/office/drawing/2014/main" val="2446346614"/>
                    </a:ext>
                  </a:extLst>
                </a:gridCol>
                <a:gridCol w="1289325">
                  <a:extLst>
                    <a:ext uri="{9D8B030D-6E8A-4147-A177-3AD203B41FA5}">
                      <a16:colId xmlns:a16="http://schemas.microsoft.com/office/drawing/2014/main" val="1181001795"/>
                    </a:ext>
                  </a:extLst>
                </a:gridCol>
              </a:tblGrid>
              <a:tr h="217805">
                <a:tc>
                  <a:txBody>
                    <a:bodyPr/>
                    <a:lstStyle/>
                    <a:p>
                      <a:pPr algn="ctr"/>
                      <a:r>
                        <a:rPr lang="en-US" sz="36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3600" b="1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4605" marR="14605" marT="14605" marB="1460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sz="36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第</a:t>
                      </a:r>
                      <a:r>
                        <a:rPr lang="en-US" sz="36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zh-CN" sz="36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次</a:t>
                      </a:r>
                    </a:p>
                  </a:txBody>
                  <a:tcPr marL="14605" marR="14605" marT="14605" marB="1460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sz="36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第</a:t>
                      </a:r>
                      <a:r>
                        <a:rPr lang="en-US" sz="36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zh-CN" sz="36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次</a:t>
                      </a:r>
                    </a:p>
                  </a:txBody>
                  <a:tcPr marL="14605" marR="14605" marT="14605" marB="1460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sz="36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第</a:t>
                      </a:r>
                      <a:r>
                        <a:rPr lang="en-US" sz="36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zh-CN" sz="36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次</a:t>
                      </a:r>
                    </a:p>
                  </a:txBody>
                  <a:tcPr marL="14605" marR="14605" marT="14605" marB="1460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sz="36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第</a:t>
                      </a:r>
                      <a:r>
                        <a:rPr lang="en-US" sz="36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</a:t>
                      </a:r>
                      <a:r>
                        <a:rPr lang="zh-CN" sz="36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次</a:t>
                      </a:r>
                    </a:p>
                  </a:txBody>
                  <a:tcPr marL="14605" marR="14605" marT="14605" marB="1460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sz="36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第</a:t>
                      </a:r>
                      <a:r>
                        <a:rPr lang="en-US" sz="36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</a:t>
                      </a:r>
                      <a:r>
                        <a:rPr lang="zh-CN" sz="36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次</a:t>
                      </a:r>
                    </a:p>
                  </a:txBody>
                  <a:tcPr marL="14605" marR="14605" marT="14605" marB="1460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58368858"/>
                  </a:ext>
                </a:extLst>
              </a:tr>
              <a:tr h="217805">
                <a:tc>
                  <a:txBody>
                    <a:bodyPr/>
                    <a:lstStyle/>
                    <a:p>
                      <a:pPr algn="ctr"/>
                      <a:r>
                        <a:rPr lang="zh-CN" sz="36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小明</a:t>
                      </a:r>
                    </a:p>
                  </a:txBody>
                  <a:tcPr marL="14605" marR="14605" marT="14605" marB="1460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13.3</a:t>
                      </a:r>
                      <a:endParaRPr lang="zh-CN" sz="3600" b="1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4605" marR="14605" marT="14605" marB="1460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13.4</a:t>
                      </a:r>
                      <a:endParaRPr lang="zh-CN" sz="3600" b="1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4605" marR="14605" marT="14605" marB="1460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13.3</a:t>
                      </a:r>
                      <a:endParaRPr lang="zh-CN" sz="3600" b="1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4605" marR="14605" marT="14605" marB="1460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3600" b="1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4605" marR="14605" marT="14605" marB="1460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13.3</a:t>
                      </a:r>
                      <a:endParaRPr lang="zh-CN" sz="3600" b="1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4605" marR="14605" marT="14605" marB="1460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5743370"/>
                  </a:ext>
                </a:extLst>
              </a:tr>
              <a:tr h="217805">
                <a:tc>
                  <a:txBody>
                    <a:bodyPr/>
                    <a:lstStyle/>
                    <a:p>
                      <a:pPr algn="ctr"/>
                      <a:r>
                        <a:rPr lang="zh-CN" sz="36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小亮</a:t>
                      </a:r>
                    </a:p>
                  </a:txBody>
                  <a:tcPr marL="14605" marR="14605" marT="14605" marB="1460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13.2</a:t>
                      </a:r>
                      <a:endParaRPr lang="zh-CN" sz="3600" b="1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4605" marR="14605" marT="14605" marB="1460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3600" b="1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4605" marR="14605" marT="14605" marB="1460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13.1</a:t>
                      </a:r>
                      <a:endParaRPr lang="zh-CN" sz="3600" b="1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4605" marR="14605" marT="14605" marB="1460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13.5</a:t>
                      </a:r>
                      <a:endParaRPr lang="zh-CN" sz="3600" b="1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4605" marR="14605" marT="14605" marB="1460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13.3</a:t>
                      </a:r>
                      <a:endParaRPr lang="zh-CN" sz="3600" b="1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4605" marR="14605" marT="14605" marB="1460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48580247"/>
                  </a:ext>
                </a:extLst>
              </a:tr>
            </a:tbl>
          </a:graphicData>
        </a:graphic>
      </p:graphicFrame>
      <p:sp>
        <p:nvSpPr>
          <p:cNvPr id="7" name="文本框 6">
            <a:extLst>
              <a:ext uri="{FF2B5EF4-FFF2-40B4-BE49-F238E27FC236}">
                <a16:creationId xmlns:a16="http://schemas.microsoft.com/office/drawing/2014/main" id="{5CF237F2-414E-4E23-2E57-C35637AB4287}"/>
              </a:ext>
            </a:extLst>
          </p:cNvPr>
          <p:cNvSpPr txBox="1"/>
          <p:nvPr/>
        </p:nvSpPr>
        <p:spPr>
          <a:xfrm>
            <a:off x="623620" y="3160251"/>
            <a:ext cx="610552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zh-CN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解</a:t>
            </a:r>
            <a:r>
              <a:rPr lang="en-US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:(1)13</a:t>
            </a:r>
            <a:r>
              <a:rPr lang="en-US" altLang="zh-CN" sz="36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2,13</a:t>
            </a:r>
            <a:r>
              <a:rPr lang="en-US" altLang="zh-CN" sz="36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z="36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36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9D588359-1E29-9197-3528-55F6C36ECC9D}"/>
              </a:ext>
            </a:extLst>
          </p:cNvPr>
          <p:cNvSpPr txBox="1"/>
          <p:nvPr/>
        </p:nvSpPr>
        <p:spPr>
          <a:xfrm>
            <a:off x="551660" y="4158232"/>
            <a:ext cx="964867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(2)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从图中看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小明与小亮哪次的成绩最好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sz="36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F23E48C1-44F8-F960-C65D-D8C8BC490FD6}"/>
              </a:ext>
            </a:extLst>
          </p:cNvPr>
          <p:cNvSpPr txBox="1"/>
          <p:nvPr/>
        </p:nvSpPr>
        <p:spPr>
          <a:xfrm>
            <a:off x="550280" y="4988003"/>
            <a:ext cx="610552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(2)</a:t>
            </a:r>
            <a:r>
              <a:rPr lang="zh-CN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小明第</a:t>
            </a:r>
            <a:r>
              <a:rPr lang="en-US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次</a:t>
            </a:r>
            <a:r>
              <a:rPr lang="en-US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小亮第</a:t>
            </a:r>
            <a:r>
              <a:rPr lang="en-US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次</a:t>
            </a:r>
            <a:r>
              <a:rPr lang="en-US" altLang="zh-CN" sz="36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36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426425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92FF6ED-3148-2D05-3ADC-F92D2D6485D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>
            <a:extLst>
              <a:ext uri="{FF2B5EF4-FFF2-40B4-BE49-F238E27FC236}">
                <a16:creationId xmlns:a16="http://schemas.microsoft.com/office/drawing/2014/main" id="{86E39720-707B-2FBC-71C3-36FD56863D71}"/>
              </a:ext>
            </a:extLst>
          </p:cNvPr>
          <p:cNvSpPr txBox="1"/>
          <p:nvPr/>
        </p:nvSpPr>
        <p:spPr>
          <a:xfrm>
            <a:off x="623620" y="836820"/>
            <a:ext cx="10723315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(3)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分别计算他们的平均数和方差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若你是他们的教练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将小明与小亮的成绩比较后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你将分别给予他们怎样的建议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sz="36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FC4FE738-60A6-6D60-B266-571DE9D791BE}"/>
              </a:ext>
            </a:extLst>
          </p:cNvPr>
          <p:cNvSpPr txBox="1"/>
          <p:nvPr/>
        </p:nvSpPr>
        <p:spPr>
          <a:xfrm>
            <a:off x="641635" y="2780955"/>
            <a:ext cx="9504660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(3)</a:t>
            </a:r>
            <a:r>
              <a:rPr lang="zh-CN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小明</a:t>
            </a:r>
            <a:r>
              <a:rPr lang="en-US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zh-CN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平均数</a:t>
            </a:r>
            <a:r>
              <a:rPr lang="en-US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en-US" altLang="zh-CN" sz="36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3,</a:t>
            </a:r>
            <a:r>
              <a:rPr lang="zh-CN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方差</a:t>
            </a:r>
            <a:r>
              <a:rPr lang="en-US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en-US" altLang="zh-CN" sz="36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004;</a:t>
            </a:r>
            <a:endParaRPr lang="zh-CN" altLang="zh-CN" sz="36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/>
            <a:r>
              <a:rPr lang="zh-CN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小亮</a:t>
            </a:r>
            <a:r>
              <a:rPr lang="en-US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zh-CN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平均数</a:t>
            </a:r>
            <a:r>
              <a:rPr lang="en-US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en-US" altLang="zh-CN" sz="36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3,</a:t>
            </a:r>
            <a:r>
              <a:rPr lang="zh-CN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方差</a:t>
            </a:r>
            <a:r>
              <a:rPr lang="en-US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en-US" altLang="zh-CN" sz="36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02</a:t>
            </a:r>
            <a:r>
              <a:rPr lang="en-US" altLang="zh-CN" sz="36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36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/>
            <a:r>
              <a:rPr lang="zh-CN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两人的平均数相等</a:t>
            </a:r>
            <a:r>
              <a:rPr lang="en-US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小亮的方差大</a:t>
            </a:r>
            <a:r>
              <a:rPr lang="en-US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成绩不稳定</a:t>
            </a:r>
            <a:r>
              <a:rPr lang="en-US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但比小明有潜力</a:t>
            </a:r>
            <a:r>
              <a:rPr lang="en-US" altLang="zh-CN" sz="36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36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089220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35EE58A-8077-5D8F-6E2F-8A74D2C4C09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id="{3FB69DE5-47B4-DCA8-3D99-8FB211D77D74}"/>
              </a:ext>
            </a:extLst>
          </p:cNvPr>
          <p:cNvSpPr txBox="1"/>
          <p:nvPr/>
        </p:nvSpPr>
        <p:spPr>
          <a:xfrm>
            <a:off x="551615" y="463424"/>
            <a:ext cx="10800750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一、选择题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每题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分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共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36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分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sz="36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/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36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“节约用水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从我做起”</a:t>
            </a:r>
            <a:r>
              <a:rPr lang="en-US" altLang="zh-CN" sz="36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下表是从七年级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400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名学生中选出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名学生统计各自家庭一个月的节水情况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endParaRPr lang="zh-CN" altLang="zh-CN" sz="36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5" name="表格 4">
            <a:extLst>
              <a:ext uri="{FF2B5EF4-FFF2-40B4-BE49-F238E27FC236}">
                <a16:creationId xmlns:a16="http://schemas.microsoft.com/office/drawing/2014/main" id="{03A632B7-2894-6368-DD83-AEDB9ACAA01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68060177"/>
              </p:ext>
            </p:extLst>
          </p:nvPr>
        </p:nvGraphicFramePr>
        <p:xfrm>
          <a:off x="1487680" y="2348925"/>
          <a:ext cx="8352580" cy="1155700"/>
        </p:xfrm>
        <a:graphic>
          <a:graphicData uri="http://schemas.openxmlformats.org/drawingml/2006/table">
            <a:tbl>
              <a:tblPr firstRow="1" firstCol="1" bandRow="1"/>
              <a:tblGrid>
                <a:gridCol w="2708945">
                  <a:extLst>
                    <a:ext uri="{9D8B030D-6E8A-4147-A177-3AD203B41FA5}">
                      <a16:colId xmlns:a16="http://schemas.microsoft.com/office/drawing/2014/main" val="864218062"/>
                    </a:ext>
                  </a:extLst>
                </a:gridCol>
                <a:gridCol w="1128727">
                  <a:extLst>
                    <a:ext uri="{9D8B030D-6E8A-4147-A177-3AD203B41FA5}">
                      <a16:colId xmlns:a16="http://schemas.microsoft.com/office/drawing/2014/main" val="289072985"/>
                    </a:ext>
                  </a:extLst>
                </a:gridCol>
                <a:gridCol w="1128727">
                  <a:extLst>
                    <a:ext uri="{9D8B030D-6E8A-4147-A177-3AD203B41FA5}">
                      <a16:colId xmlns:a16="http://schemas.microsoft.com/office/drawing/2014/main" val="2221229878"/>
                    </a:ext>
                  </a:extLst>
                </a:gridCol>
                <a:gridCol w="1128727">
                  <a:extLst>
                    <a:ext uri="{9D8B030D-6E8A-4147-A177-3AD203B41FA5}">
                      <a16:colId xmlns:a16="http://schemas.microsoft.com/office/drawing/2014/main" val="2352652652"/>
                    </a:ext>
                  </a:extLst>
                </a:gridCol>
                <a:gridCol w="1128727">
                  <a:extLst>
                    <a:ext uri="{9D8B030D-6E8A-4147-A177-3AD203B41FA5}">
                      <a16:colId xmlns:a16="http://schemas.microsoft.com/office/drawing/2014/main" val="86920384"/>
                    </a:ext>
                  </a:extLst>
                </a:gridCol>
                <a:gridCol w="1128727">
                  <a:extLst>
                    <a:ext uri="{9D8B030D-6E8A-4147-A177-3AD203B41FA5}">
                      <a16:colId xmlns:a16="http://schemas.microsoft.com/office/drawing/2014/main" val="2653954955"/>
                    </a:ext>
                  </a:extLst>
                </a:gridCol>
              </a:tblGrid>
              <a:tr h="217805">
                <a:tc>
                  <a:txBody>
                    <a:bodyPr/>
                    <a:lstStyle/>
                    <a:p>
                      <a:pPr algn="ctr"/>
                      <a:r>
                        <a:rPr lang="zh-CN" sz="36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节水量</a:t>
                      </a:r>
                      <a:r>
                        <a:rPr lang="en-US" sz="36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US" sz="3600" b="1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</a:t>
                      </a:r>
                      <a:r>
                        <a:rPr lang="en-US" sz="3600" b="1" baseline="30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US" sz="36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endParaRPr lang="zh-CN" sz="3600" b="1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4605" marR="14605" marT="14605" marB="1460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0.2</a:t>
                      </a:r>
                      <a:endParaRPr lang="zh-CN" sz="3600" b="1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4605" marR="14605" marT="14605" marB="1460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0.25</a:t>
                      </a:r>
                      <a:endParaRPr lang="zh-CN" sz="3600" b="1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4605" marR="14605" marT="14605" marB="1460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0.3</a:t>
                      </a:r>
                      <a:endParaRPr lang="zh-CN" sz="3600" b="1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4605" marR="14605" marT="14605" marB="1460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0.4</a:t>
                      </a:r>
                      <a:endParaRPr lang="zh-CN" sz="3600" b="1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4605" marR="14605" marT="14605" marB="1460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0.5</a:t>
                      </a:r>
                      <a:endParaRPr lang="zh-CN" sz="3600" b="1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4605" marR="14605" marT="14605" marB="1460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38615322"/>
                  </a:ext>
                </a:extLst>
              </a:tr>
              <a:tr h="217805">
                <a:tc>
                  <a:txBody>
                    <a:bodyPr/>
                    <a:lstStyle/>
                    <a:p>
                      <a:pPr algn="ctr"/>
                      <a:r>
                        <a:rPr lang="zh-CN" sz="36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家庭数</a:t>
                      </a:r>
                      <a:r>
                        <a:rPr lang="en-US" sz="36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zh-CN" sz="36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个</a:t>
                      </a:r>
                      <a:r>
                        <a:rPr lang="en-US" sz="36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endParaRPr lang="zh-CN" sz="3600" b="1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4605" marR="14605" marT="14605" marB="1460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endParaRPr lang="zh-CN" sz="3600" b="1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4605" marR="14605" marT="14605" marB="1460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endParaRPr lang="zh-CN" sz="3600" b="1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4605" marR="14605" marT="14605" marB="1460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endParaRPr lang="zh-CN" sz="3600" b="1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4605" marR="14605" marT="14605" marB="1460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</a:t>
                      </a:r>
                      <a:endParaRPr lang="zh-CN" sz="3600" b="1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4605" marR="14605" marT="14605" marB="1460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endParaRPr lang="zh-CN" sz="3600" b="1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4605" marR="14605" marT="14605" marB="1460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23027910"/>
                  </a:ext>
                </a:extLst>
              </a:tr>
            </a:tbl>
          </a:graphicData>
        </a:graphic>
      </p:graphicFrame>
      <p:sp>
        <p:nvSpPr>
          <p:cNvPr id="6" name="Rectangle 1">
            <a:extLst>
              <a:ext uri="{FF2B5EF4-FFF2-40B4-BE49-F238E27FC236}">
                <a16:creationId xmlns:a16="http://schemas.microsoft.com/office/drawing/2014/main" id="{225AEDF9-5438-0A60-AAC1-03E2C7B9AD5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7623" y="3861030"/>
            <a:ext cx="9972693" cy="17543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那么这组数据的众数和平均数分别是</a:t>
            </a:r>
            <a:r>
              <a:rPr kumimoji="0" lang="zh-CN" altLang="en-US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kumimoji="0" lang="zh-CN" altLang="en-US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  　</a:t>
            </a: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kumimoji="0" lang="en-US" altLang="zh-CN" sz="36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kumimoji="0" lang="en-US" altLang="zh-CN" sz="3600" b="1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kumimoji="0" lang="en-US" altLang="zh-CN" sz="3600" b="1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kumimoji="0" lang="zh-CN" altLang="en-US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kumimoji="0" lang="en-US" altLang="zh-CN" sz="3600" b="1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34	           B</a:t>
            </a:r>
            <a:r>
              <a:rPr kumimoji="0" lang="en-US" altLang="zh-CN" sz="3600" b="1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kumimoji="0" lang="en-US" altLang="zh-CN" sz="3600" b="1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kumimoji="0" lang="zh-CN" altLang="en-US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kumimoji="0" lang="en-US" altLang="zh-CN" sz="3600" b="1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endParaRPr kumimoji="0" lang="en-US" altLang="zh-CN" sz="36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kumimoji="0" lang="en-US" altLang="zh-CN" sz="3600" b="1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kumimoji="0" lang="en-US" altLang="zh-CN" sz="3600" b="1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25</a:t>
            </a:r>
            <a:r>
              <a:rPr kumimoji="0" lang="zh-CN" altLang="en-US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kumimoji="0" lang="en-US" altLang="zh-CN" sz="3600" b="1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34	           D</a:t>
            </a:r>
            <a:r>
              <a:rPr kumimoji="0" lang="en-US" altLang="zh-CN" sz="3600" b="1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kumimoji="0" lang="en-US" altLang="zh-CN" sz="3600" b="1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25</a:t>
            </a:r>
            <a:r>
              <a:rPr kumimoji="0" lang="zh-CN" altLang="en-US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kumimoji="0" lang="en-US" altLang="zh-CN" sz="3600" b="1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endParaRPr kumimoji="0" lang="en-US" altLang="zh-CN" sz="36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E3D9E5C5-37E9-1BDD-FE1F-630621B85976}"/>
              </a:ext>
            </a:extLst>
          </p:cNvPr>
          <p:cNvSpPr txBox="1"/>
          <p:nvPr/>
        </p:nvSpPr>
        <p:spPr>
          <a:xfrm>
            <a:off x="8688180" y="3886545"/>
            <a:ext cx="74860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altLang="zh-CN" sz="3600" b="1" i="0" u="none" strike="noStrike" kern="1200" cap="none" spc="0" normalizeH="0" baseline="0" noProof="0" dirty="0">
                <a:ln>
                  <a:noFill/>
                </a:ln>
                <a:solidFill>
                  <a:srgbClr val="E1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090327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B7D657C-D588-09E6-919D-AAA5AF767D6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AF387BF2-2FD2-F0EE-B09F-5776521DA909}"/>
              </a:ext>
            </a:extLst>
          </p:cNvPr>
          <p:cNvSpPr>
            <a:spLocks noChangeArrowheads="1"/>
          </p:cNvSpPr>
          <p:nvPr/>
        </p:nvSpPr>
        <p:spPr bwMode="auto">
          <a:xfrm>
            <a:off x="779842" y="404790"/>
            <a:ext cx="10632315" cy="24801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kumimoji="0" lang="en-US" altLang="zh-CN" sz="3600" b="1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kumimoji="0" lang="zh-CN" altLang="en-US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在一次中学生田径运动会上</a:t>
            </a: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kumimoji="0" lang="zh-CN" altLang="en-US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参加男子跳高的</a:t>
            </a: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</a:t>
            </a:r>
            <a:r>
              <a:rPr kumimoji="0" lang="zh-CN" altLang="en-US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名运动员成绩如下表所示</a:t>
            </a: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kumimoji="0" lang="zh-CN" altLang="en-US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则这些运动员成绩的中位数是 </a:t>
            </a: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kumimoji="0" lang="zh-CN" altLang="en-US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  　</a:t>
            </a: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kumimoji="0" lang="en-US" altLang="zh-CN" sz="36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4" name="表格 3">
            <a:extLst>
              <a:ext uri="{FF2B5EF4-FFF2-40B4-BE49-F238E27FC236}">
                <a16:creationId xmlns:a16="http://schemas.microsoft.com/office/drawing/2014/main" id="{0B136C17-E6D0-3446-2C2C-BA020F1A6D7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35554479"/>
              </p:ext>
            </p:extLst>
          </p:nvPr>
        </p:nvGraphicFramePr>
        <p:xfrm>
          <a:off x="1343670" y="3214070"/>
          <a:ext cx="8424585" cy="1155700"/>
        </p:xfrm>
        <a:graphic>
          <a:graphicData uri="http://schemas.openxmlformats.org/drawingml/2006/table">
            <a:tbl>
              <a:tblPr firstRow="1" firstCol="1" bandRow="1"/>
              <a:tblGrid>
                <a:gridCol w="1773597">
                  <a:extLst>
                    <a:ext uri="{9D8B030D-6E8A-4147-A177-3AD203B41FA5}">
                      <a16:colId xmlns:a16="http://schemas.microsoft.com/office/drawing/2014/main" val="3587543057"/>
                    </a:ext>
                  </a:extLst>
                </a:gridCol>
                <a:gridCol w="1108498">
                  <a:extLst>
                    <a:ext uri="{9D8B030D-6E8A-4147-A177-3AD203B41FA5}">
                      <a16:colId xmlns:a16="http://schemas.microsoft.com/office/drawing/2014/main" val="2025646769"/>
                    </a:ext>
                  </a:extLst>
                </a:gridCol>
                <a:gridCol w="1108498">
                  <a:extLst>
                    <a:ext uri="{9D8B030D-6E8A-4147-A177-3AD203B41FA5}">
                      <a16:colId xmlns:a16="http://schemas.microsoft.com/office/drawing/2014/main" val="1150197754"/>
                    </a:ext>
                  </a:extLst>
                </a:gridCol>
                <a:gridCol w="1108498">
                  <a:extLst>
                    <a:ext uri="{9D8B030D-6E8A-4147-A177-3AD203B41FA5}">
                      <a16:colId xmlns:a16="http://schemas.microsoft.com/office/drawing/2014/main" val="3780962654"/>
                    </a:ext>
                  </a:extLst>
                </a:gridCol>
                <a:gridCol w="1108498">
                  <a:extLst>
                    <a:ext uri="{9D8B030D-6E8A-4147-A177-3AD203B41FA5}">
                      <a16:colId xmlns:a16="http://schemas.microsoft.com/office/drawing/2014/main" val="1058726698"/>
                    </a:ext>
                  </a:extLst>
                </a:gridCol>
                <a:gridCol w="1108498">
                  <a:extLst>
                    <a:ext uri="{9D8B030D-6E8A-4147-A177-3AD203B41FA5}">
                      <a16:colId xmlns:a16="http://schemas.microsoft.com/office/drawing/2014/main" val="3469169428"/>
                    </a:ext>
                  </a:extLst>
                </a:gridCol>
                <a:gridCol w="1108498">
                  <a:extLst>
                    <a:ext uri="{9D8B030D-6E8A-4147-A177-3AD203B41FA5}">
                      <a16:colId xmlns:a16="http://schemas.microsoft.com/office/drawing/2014/main" val="453544637"/>
                    </a:ext>
                  </a:extLst>
                </a:gridCol>
              </a:tblGrid>
              <a:tr h="217805">
                <a:tc>
                  <a:txBody>
                    <a:bodyPr/>
                    <a:lstStyle/>
                    <a:p>
                      <a:pPr algn="ctr"/>
                      <a:r>
                        <a:rPr lang="zh-CN" sz="36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成绩</a:t>
                      </a:r>
                      <a:r>
                        <a:rPr lang="en-US" sz="36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en-US" sz="3600" b="1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</a:t>
                      </a:r>
                      <a:endParaRPr lang="zh-CN" sz="3600" b="1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4605" marR="14605" marT="14605" marB="1460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1.50</a:t>
                      </a:r>
                      <a:endParaRPr lang="zh-CN" sz="3600" b="1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4605" marR="14605" marT="14605" marB="1460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1.61</a:t>
                      </a:r>
                      <a:endParaRPr lang="zh-CN" sz="3600" b="1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4605" marR="14605" marT="14605" marB="1460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1.66</a:t>
                      </a:r>
                      <a:endParaRPr lang="zh-CN" sz="3600" b="1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4605" marR="14605" marT="14605" marB="1460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1.70</a:t>
                      </a:r>
                      <a:endParaRPr lang="zh-CN" sz="3600" b="1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4605" marR="14605" marT="14605" marB="1460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1.75</a:t>
                      </a:r>
                      <a:endParaRPr lang="zh-CN" sz="3600" b="1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4605" marR="14605" marT="14605" marB="1460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1.78</a:t>
                      </a:r>
                      <a:endParaRPr lang="zh-CN" sz="3600" b="1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4605" marR="14605" marT="14605" marB="1460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02319860"/>
                  </a:ext>
                </a:extLst>
              </a:tr>
              <a:tr h="217805">
                <a:tc>
                  <a:txBody>
                    <a:bodyPr/>
                    <a:lstStyle/>
                    <a:p>
                      <a:pPr algn="ctr"/>
                      <a:r>
                        <a:rPr lang="zh-CN" sz="36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人数</a:t>
                      </a:r>
                    </a:p>
                  </a:txBody>
                  <a:tcPr marL="14605" marR="14605" marT="14605" marB="1460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endParaRPr lang="zh-CN" sz="3600" b="1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4605" marR="14605" marT="14605" marB="1460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endParaRPr lang="zh-CN" sz="3600" b="1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4605" marR="14605" marT="14605" marB="1460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endParaRPr lang="zh-CN" sz="3600" b="1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4605" marR="14605" marT="14605" marB="1460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endParaRPr lang="zh-CN" sz="3600" b="1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4605" marR="14605" marT="14605" marB="1460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</a:t>
                      </a:r>
                      <a:endParaRPr lang="zh-CN" sz="3600" b="1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4605" marR="14605" marT="14605" marB="1460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endParaRPr lang="zh-CN" sz="3600" b="1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4605" marR="14605" marT="14605" marB="1460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42630153"/>
                  </a:ext>
                </a:extLst>
              </a:tr>
            </a:tbl>
          </a:graphicData>
        </a:graphic>
      </p:graphicFrame>
      <p:sp>
        <p:nvSpPr>
          <p:cNvPr id="6" name="文本框 5">
            <a:extLst>
              <a:ext uri="{FF2B5EF4-FFF2-40B4-BE49-F238E27FC236}">
                <a16:creationId xmlns:a16="http://schemas.microsoft.com/office/drawing/2014/main" id="{1F89917A-8B42-5191-B2B0-2400B1BB8B17}"/>
              </a:ext>
            </a:extLst>
          </p:cNvPr>
          <p:cNvSpPr txBox="1"/>
          <p:nvPr/>
        </p:nvSpPr>
        <p:spPr>
          <a:xfrm>
            <a:off x="1055650" y="4798180"/>
            <a:ext cx="9924478" cy="8237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36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36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66	   B</a:t>
            </a:r>
            <a:r>
              <a:rPr lang="en-US" altLang="zh-CN" sz="36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36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67	     C</a:t>
            </a:r>
            <a:r>
              <a:rPr lang="en-US" altLang="zh-CN" sz="36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36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68	       D</a:t>
            </a:r>
            <a:r>
              <a:rPr lang="en-US" altLang="zh-CN" sz="36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36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75</a:t>
            </a:r>
            <a:endParaRPr lang="zh-CN" altLang="zh-CN" sz="36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id="{D18C4DF8-F54C-22D0-74AD-B5100173BB1D}"/>
              </a:ext>
            </a:extLst>
          </p:cNvPr>
          <p:cNvSpPr txBox="1"/>
          <p:nvPr/>
        </p:nvSpPr>
        <p:spPr>
          <a:xfrm>
            <a:off x="1919710" y="2238625"/>
            <a:ext cx="57604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altLang="zh-CN" sz="3600" b="1" i="0" u="none" strike="noStrike" kern="1200" cap="none" spc="0" normalizeH="0" baseline="0" noProof="0" dirty="0">
                <a:ln>
                  <a:noFill/>
                </a:ln>
                <a:solidFill>
                  <a:srgbClr val="E1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7379288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0D67208-30F0-EAD1-3594-F03F659741D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id="{99C0DF18-F92E-CDCD-C8AB-0240625E84FE}"/>
              </a:ext>
            </a:extLst>
          </p:cNvPr>
          <p:cNvSpPr txBox="1"/>
          <p:nvPr/>
        </p:nvSpPr>
        <p:spPr>
          <a:xfrm>
            <a:off x="839635" y="620805"/>
            <a:ext cx="10224710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z="36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四个班各选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名同学参加学校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36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500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米长跑比赛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各班选手平均用时及方差如下表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endParaRPr lang="zh-CN" altLang="zh-CN" sz="36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5" name="表格 4">
            <a:extLst>
              <a:ext uri="{FF2B5EF4-FFF2-40B4-BE49-F238E27FC236}">
                <a16:creationId xmlns:a16="http://schemas.microsoft.com/office/drawing/2014/main" id="{CA01A05C-28D0-632F-4490-7FB03D87701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52269661"/>
              </p:ext>
            </p:extLst>
          </p:nvPr>
        </p:nvGraphicFramePr>
        <p:xfrm>
          <a:off x="1343670" y="1988900"/>
          <a:ext cx="9360649" cy="1733550"/>
        </p:xfrm>
        <a:graphic>
          <a:graphicData uri="http://schemas.openxmlformats.org/drawingml/2006/table">
            <a:tbl>
              <a:tblPr firstRow="1" firstCol="1" bandRow="1"/>
              <a:tblGrid>
                <a:gridCol w="4160289">
                  <a:extLst>
                    <a:ext uri="{9D8B030D-6E8A-4147-A177-3AD203B41FA5}">
                      <a16:colId xmlns:a16="http://schemas.microsoft.com/office/drawing/2014/main" val="1334146279"/>
                    </a:ext>
                  </a:extLst>
                </a:gridCol>
                <a:gridCol w="1300090">
                  <a:extLst>
                    <a:ext uri="{9D8B030D-6E8A-4147-A177-3AD203B41FA5}">
                      <a16:colId xmlns:a16="http://schemas.microsoft.com/office/drawing/2014/main" val="3927444512"/>
                    </a:ext>
                  </a:extLst>
                </a:gridCol>
                <a:gridCol w="1300090">
                  <a:extLst>
                    <a:ext uri="{9D8B030D-6E8A-4147-A177-3AD203B41FA5}">
                      <a16:colId xmlns:a16="http://schemas.microsoft.com/office/drawing/2014/main" val="150734333"/>
                    </a:ext>
                  </a:extLst>
                </a:gridCol>
                <a:gridCol w="1300090">
                  <a:extLst>
                    <a:ext uri="{9D8B030D-6E8A-4147-A177-3AD203B41FA5}">
                      <a16:colId xmlns:a16="http://schemas.microsoft.com/office/drawing/2014/main" val="2593043550"/>
                    </a:ext>
                  </a:extLst>
                </a:gridCol>
                <a:gridCol w="1300090">
                  <a:extLst>
                    <a:ext uri="{9D8B030D-6E8A-4147-A177-3AD203B41FA5}">
                      <a16:colId xmlns:a16="http://schemas.microsoft.com/office/drawing/2014/main" val="1064548622"/>
                    </a:ext>
                  </a:extLst>
                </a:gridCol>
              </a:tblGrid>
              <a:tr h="217805">
                <a:tc>
                  <a:txBody>
                    <a:bodyPr/>
                    <a:lstStyle/>
                    <a:p>
                      <a:pPr algn="ctr"/>
                      <a:r>
                        <a:rPr lang="zh-CN" sz="36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班级</a:t>
                      </a:r>
                    </a:p>
                  </a:txBody>
                  <a:tcPr marL="14605" marR="14605" marT="14605" marB="1460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zh-CN" sz="36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班</a:t>
                      </a:r>
                    </a:p>
                  </a:txBody>
                  <a:tcPr marL="14605" marR="14605" marT="14605" marB="1460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</a:t>
                      </a:r>
                      <a:r>
                        <a:rPr lang="zh-CN" sz="36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班</a:t>
                      </a:r>
                    </a:p>
                  </a:txBody>
                  <a:tcPr marL="14605" marR="14605" marT="14605" marB="1460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</a:t>
                      </a:r>
                      <a:r>
                        <a:rPr lang="zh-CN" sz="36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班</a:t>
                      </a:r>
                    </a:p>
                  </a:txBody>
                  <a:tcPr marL="14605" marR="14605" marT="14605" marB="1460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</a:t>
                      </a:r>
                      <a:r>
                        <a:rPr lang="zh-CN" sz="36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班</a:t>
                      </a:r>
                    </a:p>
                  </a:txBody>
                  <a:tcPr marL="14605" marR="14605" marT="14605" marB="1460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0016649"/>
                  </a:ext>
                </a:extLst>
              </a:tr>
              <a:tr h="217805">
                <a:tc>
                  <a:txBody>
                    <a:bodyPr/>
                    <a:lstStyle/>
                    <a:p>
                      <a:pPr algn="ctr"/>
                      <a:r>
                        <a:rPr lang="zh-CN" sz="36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平均用时</a:t>
                      </a:r>
                      <a:r>
                        <a:rPr lang="en-US" sz="36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zh-CN" sz="36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分钟</a:t>
                      </a:r>
                      <a:r>
                        <a:rPr lang="en-US" sz="36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endParaRPr lang="zh-CN" sz="3600" b="1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4605" marR="14605" marT="14605" marB="1460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</a:t>
                      </a:r>
                      <a:endParaRPr lang="zh-CN" sz="3600" b="1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4605" marR="14605" marT="14605" marB="1460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</a:t>
                      </a:r>
                      <a:endParaRPr lang="zh-CN" sz="3600" b="1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4605" marR="14605" marT="14605" marB="1460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</a:t>
                      </a:r>
                      <a:endParaRPr lang="zh-CN" sz="3600" b="1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4605" marR="14605" marT="14605" marB="1460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</a:t>
                      </a:r>
                      <a:endParaRPr lang="zh-CN" sz="3600" b="1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4605" marR="14605" marT="14605" marB="1460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99617565"/>
                  </a:ext>
                </a:extLst>
              </a:tr>
              <a:tr h="217805">
                <a:tc>
                  <a:txBody>
                    <a:bodyPr/>
                    <a:lstStyle/>
                    <a:p>
                      <a:pPr algn="ctr"/>
                      <a:r>
                        <a:rPr lang="zh-CN" sz="36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方差</a:t>
                      </a:r>
                    </a:p>
                  </a:txBody>
                  <a:tcPr marL="14605" marR="14605" marT="14605" marB="1460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0.15</a:t>
                      </a:r>
                      <a:endParaRPr lang="zh-CN" sz="3600" b="1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4605" marR="14605" marT="14605" marB="1460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0.16</a:t>
                      </a:r>
                      <a:endParaRPr lang="zh-CN" sz="3600" b="1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4605" marR="14605" marT="14605" marB="1460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0.17</a:t>
                      </a:r>
                      <a:endParaRPr lang="zh-CN" sz="3600" b="1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4605" marR="14605" marT="14605" marB="1460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0.14</a:t>
                      </a:r>
                      <a:endParaRPr lang="zh-CN" sz="3600" b="1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4605" marR="14605" marT="14605" marB="1460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3866687"/>
                  </a:ext>
                </a:extLst>
              </a:tr>
            </a:tbl>
          </a:graphicData>
        </a:graphic>
      </p:graphicFrame>
      <p:sp>
        <p:nvSpPr>
          <p:cNvPr id="6" name="Rectangle 1">
            <a:extLst>
              <a:ext uri="{FF2B5EF4-FFF2-40B4-BE49-F238E27FC236}">
                <a16:creationId xmlns:a16="http://schemas.microsoft.com/office/drawing/2014/main" id="{DA452944-6A1B-9E34-CBAC-A98ABD7DB447}"/>
              </a:ext>
            </a:extLst>
          </p:cNvPr>
          <p:cNvSpPr>
            <a:spLocks noChangeArrowheads="1"/>
          </p:cNvSpPr>
          <p:nvPr/>
        </p:nvSpPr>
        <p:spPr bwMode="auto">
          <a:xfrm>
            <a:off x="911640" y="4005040"/>
            <a:ext cx="9000625" cy="17543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各班选手用时波动性最小的是</a:t>
            </a:r>
            <a:r>
              <a:rPr kumimoji="0" lang="zh-CN" altLang="en-US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kumimoji="0" lang="zh-CN" altLang="en-US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  　</a:t>
            </a: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kumimoji="0" lang="en-US" altLang="zh-CN" sz="36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kumimoji="0" lang="en-US" altLang="zh-CN" sz="3600" b="1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.A</a:t>
            </a:r>
            <a:r>
              <a:rPr kumimoji="0" lang="zh-CN" altLang="en-US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班	       </a:t>
            </a: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kumimoji="0" lang="en-US" altLang="zh-CN" sz="3600" b="1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.B</a:t>
            </a:r>
            <a:r>
              <a:rPr kumimoji="0" lang="zh-CN" altLang="en-US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班</a:t>
            </a:r>
            <a:endParaRPr kumimoji="0" lang="zh-CN" altLang="en-US" sz="36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kumimoji="0" lang="en-US" altLang="zh-CN" sz="3600" b="1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.C</a:t>
            </a:r>
            <a:r>
              <a:rPr kumimoji="0" lang="zh-CN" altLang="en-US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班	       </a:t>
            </a: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kumimoji="0" lang="en-US" altLang="zh-CN" sz="3600" b="1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.D</a:t>
            </a:r>
            <a:r>
              <a:rPr kumimoji="0" lang="zh-CN" altLang="en-US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班</a:t>
            </a:r>
            <a:endParaRPr kumimoji="0" lang="zh-CN" altLang="en-US" sz="36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D7FFFB2B-79C5-D5F1-8694-C42C7D021517}"/>
              </a:ext>
            </a:extLst>
          </p:cNvPr>
          <p:cNvSpPr txBox="1"/>
          <p:nvPr/>
        </p:nvSpPr>
        <p:spPr>
          <a:xfrm>
            <a:off x="7536100" y="4077045"/>
            <a:ext cx="60459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altLang="zh-CN" sz="3600" b="1" i="0" u="none" strike="noStrike" kern="1200" cap="none" spc="0" normalizeH="0" baseline="0" noProof="0" dirty="0">
                <a:ln>
                  <a:noFill/>
                </a:ln>
                <a:solidFill>
                  <a:srgbClr val="E1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5687078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31B2B55-8126-2364-D7FE-846F34481C4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文本框 2">
                <a:extLst>
                  <a:ext uri="{FF2B5EF4-FFF2-40B4-BE49-F238E27FC236}">
                    <a16:creationId xmlns:a16="http://schemas.microsoft.com/office/drawing/2014/main" id="{B7945816-9153-6C8D-AB3D-B03CEE31D650}"/>
                  </a:ext>
                </a:extLst>
              </p:cNvPr>
              <p:cNvSpPr txBox="1"/>
              <p:nvPr/>
            </p:nvSpPr>
            <p:spPr>
              <a:xfrm>
                <a:off x="767629" y="980830"/>
                <a:ext cx="10656741" cy="415953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ct val="150000"/>
                  </a:lnSpc>
                </a:pP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一组数据有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个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en-US" altLang="zh-CN" sz="3600" b="1" baseline="-250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个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en-US" altLang="zh-CN" sz="3600" b="1" baseline="-250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p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个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en-US" altLang="zh-CN" sz="3600" b="1" baseline="-250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那么这组数据的平均数为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 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endParaRPr lang="zh-CN" altLang="zh-CN" sz="3600" b="1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>
                  <a:lnSpc>
                    <a:spcPct val="150000"/>
                  </a:lnSpc>
                </a:pP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zh-CN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3600" b="1" i="1" smtClean="0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𝒙</m:t>
                            </m:r>
                          </m:e>
                          <m:sub>
                            <m:r>
                              <a:rPr lang="en-US" altLang="zh-CN" sz="3600" b="1" i="1" smtClean="0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𝟏</m:t>
                            </m:r>
                          </m:sub>
                        </m:sSub>
                        <m:r>
                          <a:rPr lang="en-US" altLang="zh-CN" sz="36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sSub>
                          <m:sSubPr>
                            <m:ctrlPr>
                              <a:rPr lang="zh-CN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3600" b="1" i="1" smtClean="0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𝒙</m:t>
                            </m:r>
                          </m:e>
                          <m:sub>
                            <m:r>
                              <a:rPr lang="en-US" altLang="zh-CN" sz="3600" b="1" i="1" smtClean="0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b>
                        </m:sSub>
                        <m:r>
                          <a:rPr lang="en-US" altLang="zh-CN" sz="36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sSub>
                          <m:sSubPr>
                            <m:ctrlPr>
                              <a:rPr lang="zh-CN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3600" b="1" i="1" smtClean="0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𝒙</m:t>
                            </m:r>
                          </m:e>
                          <m:sub>
                            <m:r>
                              <a:rPr lang="en-US" altLang="zh-CN" sz="3600" b="1" i="1" smtClean="0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𝟑</m:t>
                            </m:r>
                          </m:sub>
                        </m:sSub>
                      </m:num>
                      <m:den>
                        <m:r>
                          <a:rPr lang="en-US" altLang="zh-CN" sz="36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𝟑</m:t>
                        </m:r>
                      </m:den>
                    </m:f>
                  </m:oMath>
                </a14:m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	               B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zh-CN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3600" b="1" i="1" smtClean="0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𝒙</m:t>
                            </m:r>
                          </m:e>
                          <m:sub>
                            <m:r>
                              <a:rPr lang="en-US" altLang="zh-CN" sz="3600" b="1" i="1" smtClean="0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𝟏</m:t>
                            </m:r>
                          </m:sub>
                        </m:sSub>
                        <m:r>
                          <a:rPr lang="en-US" altLang="zh-CN" sz="36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sSub>
                          <m:sSubPr>
                            <m:ctrlPr>
                              <a:rPr lang="zh-CN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3600" b="1" i="1" smtClean="0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𝒙</m:t>
                            </m:r>
                          </m:e>
                          <m:sub>
                            <m:r>
                              <a:rPr lang="en-US" altLang="zh-CN" sz="3600" b="1" i="1" smtClean="0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b>
                        </m:sSub>
                        <m:r>
                          <a:rPr lang="en-US" altLang="zh-CN" sz="36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sSub>
                          <m:sSubPr>
                            <m:ctrlPr>
                              <a:rPr lang="zh-CN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3600" b="1" i="1" smtClean="0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𝒙</m:t>
                            </m:r>
                          </m:e>
                          <m:sub>
                            <m:r>
                              <a:rPr lang="en-US" altLang="zh-CN" sz="3600" b="1" i="1" smtClean="0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𝟑</m:t>
                            </m:r>
                          </m:sub>
                        </m:sSub>
                      </m:num>
                      <m:den>
                        <m:r>
                          <a:rPr lang="en-US" altLang="zh-CN" sz="36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𝒎</m:t>
                        </m:r>
                        <m:r>
                          <a:rPr lang="en-US" altLang="zh-CN" sz="36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sz="36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𝒏</m:t>
                        </m:r>
                        <m:r>
                          <a:rPr lang="en-US" altLang="zh-CN" sz="36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sz="36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𝒑</m:t>
                        </m:r>
                      </m:den>
                    </m:f>
                  </m:oMath>
                </a14:m>
                <a:endParaRPr lang="zh-CN" altLang="zh-CN" sz="3600" b="1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>
                  <a:lnSpc>
                    <a:spcPct val="150000"/>
                  </a:lnSpc>
                </a:pP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𝒎</m:t>
                        </m:r>
                        <m:sSub>
                          <m:sSubPr>
                            <m:ctrlPr>
                              <a:rPr lang="zh-CN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3600" b="1" i="1" smtClean="0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𝒙</m:t>
                            </m:r>
                          </m:e>
                          <m:sub>
                            <m:r>
                              <a:rPr lang="en-US" altLang="zh-CN" sz="3600" b="1" i="1" smtClean="0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𝟏</m:t>
                            </m:r>
                          </m:sub>
                        </m:sSub>
                        <m:r>
                          <a:rPr lang="en-US" altLang="zh-CN" sz="36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sz="36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𝒏</m:t>
                        </m:r>
                        <m:sSub>
                          <m:sSubPr>
                            <m:ctrlPr>
                              <a:rPr lang="zh-CN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3600" b="1" i="1" smtClean="0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𝒙</m:t>
                            </m:r>
                          </m:e>
                          <m:sub>
                            <m:r>
                              <a:rPr lang="en-US" altLang="zh-CN" sz="3600" b="1" i="1" smtClean="0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b>
                        </m:sSub>
                        <m:r>
                          <a:rPr lang="en-US" altLang="zh-CN" sz="36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sz="36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𝒑</m:t>
                        </m:r>
                        <m:sSub>
                          <m:sSubPr>
                            <m:ctrlPr>
                              <a:rPr lang="zh-CN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3600" b="1" i="1" smtClean="0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𝒙</m:t>
                            </m:r>
                          </m:e>
                          <m:sub>
                            <m:r>
                              <a:rPr lang="en-US" altLang="zh-CN" sz="3600" b="1" i="1" smtClean="0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𝟑</m:t>
                            </m:r>
                          </m:sub>
                        </m:sSub>
                      </m:num>
                      <m:den>
                        <m:r>
                          <a:rPr lang="en-US" altLang="zh-CN" sz="36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𝟑</m:t>
                        </m:r>
                      </m:den>
                    </m:f>
                  </m:oMath>
                </a14:m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	       D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𝒎</m:t>
                        </m:r>
                        <m:sSub>
                          <m:sSubPr>
                            <m:ctrlPr>
                              <a:rPr lang="zh-CN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3600" b="1" i="1" smtClean="0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𝒙</m:t>
                            </m:r>
                          </m:e>
                          <m:sub>
                            <m:r>
                              <a:rPr lang="en-US" altLang="zh-CN" sz="3600" b="1" i="1" smtClean="0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𝟏</m:t>
                            </m:r>
                          </m:sub>
                        </m:sSub>
                        <m:r>
                          <a:rPr lang="en-US" altLang="zh-CN" sz="36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sz="36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𝒏</m:t>
                        </m:r>
                        <m:sSub>
                          <m:sSubPr>
                            <m:ctrlPr>
                              <a:rPr lang="zh-CN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3600" b="1" i="1" smtClean="0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𝒙</m:t>
                            </m:r>
                          </m:e>
                          <m:sub>
                            <m:r>
                              <a:rPr lang="en-US" altLang="zh-CN" sz="3600" b="1" i="1" smtClean="0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b>
                        </m:sSub>
                        <m:r>
                          <a:rPr lang="en-US" altLang="zh-CN" sz="36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sz="36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𝒑</m:t>
                        </m:r>
                        <m:sSub>
                          <m:sSubPr>
                            <m:ctrlPr>
                              <a:rPr lang="zh-CN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3600" b="1" i="1" smtClean="0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𝒙</m:t>
                            </m:r>
                          </m:e>
                          <m:sub>
                            <m:r>
                              <a:rPr lang="en-US" altLang="zh-CN" sz="3600" b="1" i="1" smtClean="0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𝟑</m:t>
                            </m:r>
                          </m:sub>
                        </m:sSub>
                      </m:num>
                      <m:den>
                        <m:r>
                          <a:rPr lang="en-US" altLang="zh-CN" sz="36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𝒎</m:t>
                        </m:r>
                        <m:r>
                          <a:rPr lang="en-US" altLang="zh-CN" sz="36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sz="36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𝒏</m:t>
                        </m:r>
                        <m:r>
                          <a:rPr lang="en-US" altLang="zh-CN" sz="36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sz="36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𝒑</m:t>
                        </m:r>
                      </m:den>
                    </m:f>
                  </m:oMath>
                </a14:m>
                <a:endParaRPr lang="zh-CN" altLang="zh-CN" sz="3600" b="1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3" name="文本框 2">
                <a:extLst>
                  <a:ext uri="{FF2B5EF4-FFF2-40B4-BE49-F238E27FC236}">
                    <a16:creationId xmlns:a16="http://schemas.microsoft.com/office/drawing/2014/main" id="{B7945816-9153-6C8D-AB3D-B03CEE31D65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7629" y="980830"/>
                <a:ext cx="10656741" cy="4159537"/>
              </a:xfrm>
              <a:prstGeom prst="rect">
                <a:avLst/>
              </a:prstGeom>
              <a:blipFill>
                <a:blip r:embed="rId3"/>
                <a:stretch>
                  <a:fillRect l="-1773" r="-171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文本框 4">
            <a:extLst>
              <a:ext uri="{FF2B5EF4-FFF2-40B4-BE49-F238E27FC236}">
                <a16:creationId xmlns:a16="http://schemas.microsoft.com/office/drawing/2014/main" id="{C2B03915-CE37-450D-B5C9-5785938C2378}"/>
              </a:ext>
            </a:extLst>
          </p:cNvPr>
          <p:cNvSpPr txBox="1"/>
          <p:nvPr/>
        </p:nvSpPr>
        <p:spPr>
          <a:xfrm>
            <a:off x="2279734" y="2060905"/>
            <a:ext cx="648045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altLang="zh-CN" sz="3600" b="1" i="0" u="none" strike="noStrike" kern="1200" cap="none" spc="0" normalizeH="0" baseline="0" noProof="0" dirty="0">
                <a:ln>
                  <a:noFill/>
                </a:ln>
                <a:solidFill>
                  <a:srgbClr val="E1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2711808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7FC8619-9845-FB7B-D0D7-4C1489D83DF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2B6229CF-CDDF-A153-EE8E-886520BC423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5612" y="548800"/>
            <a:ext cx="11160775" cy="34163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kumimoji="0" lang="en-US" altLang="zh-CN" sz="3600" b="1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kumimoji="0" lang="zh-CN" altLang="en-US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从某校九年级中随机抽取若干名学生进行体能测试</a:t>
            </a: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kumimoji="0" lang="zh-CN" altLang="en-US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成绩记为</a:t>
            </a: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kumimoji="0" lang="zh-CN" altLang="en-US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分</a:t>
            </a: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,2</a:t>
            </a:r>
            <a:r>
              <a:rPr kumimoji="0" lang="zh-CN" altLang="en-US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分</a:t>
            </a: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,3</a:t>
            </a:r>
            <a:r>
              <a:rPr kumimoji="0" lang="zh-CN" altLang="en-US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分</a:t>
            </a: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,4</a:t>
            </a:r>
            <a:r>
              <a:rPr kumimoji="0" lang="zh-CN" altLang="en-US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分</a:t>
            </a: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,5</a:t>
            </a:r>
            <a:r>
              <a:rPr kumimoji="0" lang="zh-CN" altLang="en-US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分</a:t>
            </a:r>
            <a:r>
              <a:rPr kumimoji="0" lang="en-US" altLang="zh-CN" sz="3600" b="1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kumimoji="0" lang="zh-CN" altLang="en-US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将测量的结果制成如图所示的扇形统计图和条形统计图</a:t>
            </a: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kumimoji="0" lang="zh-CN" altLang="en-US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根据图中提供的信息</a:t>
            </a: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kumimoji="0" lang="zh-CN" altLang="en-US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这些学生分数的中位数是 </a:t>
            </a: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kumimoji="0" lang="zh-CN" altLang="en-US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 　</a:t>
            </a: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kumimoji="0" lang="en-US" altLang="zh-CN" sz="36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kumimoji="0" lang="en-US" altLang="zh-CN" sz="3600" b="1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	           B</a:t>
            </a:r>
            <a:r>
              <a:rPr kumimoji="0" lang="en-US" altLang="zh-CN" sz="3600" b="1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	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kumimoji="0" lang="en-US" altLang="zh-CN" sz="3600" b="1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	           D</a:t>
            </a:r>
            <a:r>
              <a:rPr kumimoji="0" lang="en-US" altLang="zh-CN" sz="3600" b="1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endParaRPr kumimoji="0" lang="en-US" altLang="zh-CN" sz="36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image51.jpeg">
            <a:extLst>
              <a:ext uri="{FF2B5EF4-FFF2-40B4-BE49-F238E27FC236}">
                <a16:creationId xmlns:a16="http://schemas.microsoft.com/office/drawing/2014/main" id="{557A9EF8-B3B4-5A32-3C52-60E7F932007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43920" y="2996970"/>
            <a:ext cx="6102035" cy="2862322"/>
          </a:xfrm>
          <a:prstGeom prst="rect">
            <a:avLst/>
          </a:prstGeom>
        </p:spPr>
      </p:pic>
      <p:sp>
        <p:nvSpPr>
          <p:cNvPr id="5" name="文本框 4">
            <a:extLst>
              <a:ext uri="{FF2B5EF4-FFF2-40B4-BE49-F238E27FC236}">
                <a16:creationId xmlns:a16="http://schemas.microsoft.com/office/drawing/2014/main" id="{549BBC55-D3B3-9194-D7B4-5AC6F019A8DE}"/>
              </a:ext>
            </a:extLst>
          </p:cNvPr>
          <p:cNvSpPr txBox="1"/>
          <p:nvPr/>
        </p:nvSpPr>
        <p:spPr>
          <a:xfrm>
            <a:off x="5663970" y="2256960"/>
            <a:ext cx="676597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altLang="zh-CN" sz="3600" b="1" i="0" u="none" strike="noStrike" kern="1200" cap="none" spc="0" normalizeH="0" baseline="0" noProof="0" dirty="0">
                <a:ln>
                  <a:noFill/>
                </a:ln>
                <a:solidFill>
                  <a:srgbClr val="E1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1387568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F117FA4-0520-8BC9-18B8-50D511ED6A0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D9CC3D13-0F64-BDC3-CF9C-108C5238199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9609" y="461038"/>
            <a:ext cx="10872755" cy="28623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kumimoji="0" lang="en-US" altLang="zh-CN" sz="3600" b="1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kumimoji="0" lang="zh-CN" altLang="en-US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十</a:t>
            </a: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·</a:t>
            </a:r>
            <a:r>
              <a:rPr kumimoji="0" lang="zh-CN" altLang="en-US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一”假期</a:t>
            </a: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kumimoji="0" lang="zh-CN" altLang="en-US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某超市为了吸引顾客</a:t>
            </a: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kumimoji="0" lang="zh-CN" altLang="en-US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设立了一个转盘游戏进行摇奖活动</a:t>
            </a: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kumimoji="0" lang="zh-CN" altLang="en-US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并规定顾客每购买</a:t>
            </a: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200</a:t>
            </a:r>
            <a:r>
              <a:rPr kumimoji="0" lang="zh-CN" altLang="en-US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元商品</a:t>
            </a: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kumimoji="0" lang="zh-CN" altLang="en-US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就获得一次转盘机会</a:t>
            </a: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kumimoji="0" lang="zh-CN" altLang="en-US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小亮根据摇奖情况制作了一个统计图</a:t>
            </a: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kumimoji="0" lang="zh-CN" altLang="en-US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如图</a:t>
            </a: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),</a:t>
            </a:r>
            <a:r>
              <a:rPr kumimoji="0" lang="zh-CN" altLang="en-US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请你求出每转动一次转盘获得购物券的平均数是 </a:t>
            </a: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kumimoji="0" lang="zh-CN" altLang="en-US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  　</a:t>
            </a: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kumimoji="0" lang="en-US" altLang="zh-CN" sz="36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C73079F0-5774-5A7C-590B-368853AAC49D}"/>
              </a:ext>
            </a:extLst>
          </p:cNvPr>
          <p:cNvSpPr txBox="1"/>
          <p:nvPr/>
        </p:nvSpPr>
        <p:spPr>
          <a:xfrm>
            <a:off x="551615" y="3429000"/>
            <a:ext cx="6105524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36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43</a:t>
            </a:r>
            <a:r>
              <a:rPr lang="en-US" altLang="zh-CN" sz="36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元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              B</a:t>
            </a:r>
            <a:r>
              <a:rPr lang="en-US" altLang="zh-CN" sz="36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26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元</a:t>
            </a:r>
          </a:p>
          <a:p>
            <a:pPr algn="just"/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36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18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元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              D</a:t>
            </a:r>
            <a:r>
              <a:rPr lang="en-US" altLang="zh-CN" sz="36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43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元</a:t>
            </a:r>
          </a:p>
        </p:txBody>
      </p:sp>
      <p:pic>
        <p:nvPicPr>
          <p:cNvPr id="5" name="image52.jpeg">
            <a:extLst>
              <a:ext uri="{FF2B5EF4-FFF2-40B4-BE49-F238E27FC236}">
                <a16:creationId xmlns:a16="http://schemas.microsoft.com/office/drawing/2014/main" id="{0ADE28CE-BA16-4038-4DC5-45A923F1990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07980" y="3068975"/>
            <a:ext cx="6019438" cy="2720239"/>
          </a:xfrm>
          <a:prstGeom prst="rect">
            <a:avLst/>
          </a:prstGeom>
        </p:spPr>
      </p:pic>
      <p:sp>
        <p:nvSpPr>
          <p:cNvPr id="7" name="文本框 6">
            <a:extLst>
              <a:ext uri="{FF2B5EF4-FFF2-40B4-BE49-F238E27FC236}">
                <a16:creationId xmlns:a16="http://schemas.microsoft.com/office/drawing/2014/main" id="{A8D16583-22C6-0C52-40C4-2E293DAA5D86}"/>
              </a:ext>
            </a:extLst>
          </p:cNvPr>
          <p:cNvSpPr txBox="1"/>
          <p:nvPr/>
        </p:nvSpPr>
        <p:spPr>
          <a:xfrm>
            <a:off x="1631690" y="2678954"/>
            <a:ext cx="648045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altLang="zh-CN" sz="3600" b="1" i="0" u="none" strike="noStrike" kern="1200" cap="none" spc="0" normalizeH="0" baseline="0" noProof="0" dirty="0">
                <a:ln>
                  <a:noFill/>
                </a:ln>
                <a:solidFill>
                  <a:srgbClr val="E1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8612191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3692D4F-B22F-39A4-D3D1-DECACFD6832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id="{A23CCC4D-4ABC-D3B5-029E-F1A351CE46D5}"/>
              </a:ext>
            </a:extLst>
          </p:cNvPr>
          <p:cNvSpPr txBox="1"/>
          <p:nvPr/>
        </p:nvSpPr>
        <p:spPr>
          <a:xfrm>
            <a:off x="767629" y="548800"/>
            <a:ext cx="10584735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二、填空题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每题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分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共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24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分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sz="36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/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 sz="36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小明和小华玩投掷飞镖游戏各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次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两人成绩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单位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环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如图所示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根据图中的信息可以确定成绩更稳定的是</a:t>
            </a:r>
            <a:r>
              <a:rPr lang="zh-CN" altLang="zh-CN" sz="3600" b="1" u="sng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3600" b="1" u="sng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</a:t>
            </a:r>
            <a:r>
              <a:rPr lang="zh-CN" altLang="zh-CN" sz="3600" b="1" u="sng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36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填“小明”或“小华”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sz="36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image53.jpeg">
            <a:extLst>
              <a:ext uri="{FF2B5EF4-FFF2-40B4-BE49-F238E27FC236}">
                <a16:creationId xmlns:a16="http://schemas.microsoft.com/office/drawing/2014/main" id="{A1CDF97E-B191-2218-3709-AF456F4A9AC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39885" y="3352731"/>
            <a:ext cx="4502013" cy="2448170"/>
          </a:xfrm>
          <a:prstGeom prst="rect">
            <a:avLst/>
          </a:prstGeom>
        </p:spPr>
      </p:pic>
      <p:sp>
        <p:nvSpPr>
          <p:cNvPr id="6" name="文本框 5">
            <a:extLst>
              <a:ext uri="{FF2B5EF4-FFF2-40B4-BE49-F238E27FC236}">
                <a16:creationId xmlns:a16="http://schemas.microsoft.com/office/drawing/2014/main" id="{9A0C20B3-32A9-9B18-59C7-6E89A720C5DF}"/>
              </a:ext>
            </a:extLst>
          </p:cNvPr>
          <p:cNvSpPr txBox="1"/>
          <p:nvPr/>
        </p:nvSpPr>
        <p:spPr>
          <a:xfrm>
            <a:off x="1559685" y="2198998"/>
            <a:ext cx="118063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zh-CN" altLang="zh-CN" sz="3600" b="1" i="0" strike="noStrike" kern="1200" cap="none" spc="0" normalizeH="0" baseline="0" noProof="0" dirty="0">
                <a:ln>
                  <a:noFill/>
                </a:ln>
                <a:solidFill>
                  <a:srgbClr val="E1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小明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9481926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C4A8430-B7C0-15B9-043C-A772F7F1C9E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id="{F891CEEE-86CB-D43F-319D-DF9A11102DAF}"/>
              </a:ext>
            </a:extLst>
          </p:cNvPr>
          <p:cNvSpPr txBox="1"/>
          <p:nvPr/>
        </p:nvSpPr>
        <p:spPr>
          <a:xfrm>
            <a:off x="695626" y="620805"/>
            <a:ext cx="10656740" cy="50783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 sz="36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一组数据是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sz="36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共有五个数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其平均数为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7,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则这组数据的众数是</a:t>
            </a:r>
            <a:r>
              <a:rPr lang="zh-CN" altLang="zh-CN" sz="3600" b="1" u="sng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3600" b="1" u="sng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zh-CN" altLang="zh-CN" sz="3600" b="1" u="sng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36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36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/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en-US" altLang="zh-CN" sz="36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某公司招聘英语翻译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听、说、写成绩按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∶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∶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计入总成绩</a:t>
            </a:r>
            <a:r>
              <a:rPr lang="en-US" altLang="zh-CN" sz="36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某应聘者的听、说、写成绩分别为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80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分、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90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分、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95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分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单项成绩和总成绩满分均为百分制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),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则他的总成绩为</a:t>
            </a:r>
            <a:r>
              <a:rPr lang="zh-CN" altLang="zh-CN" sz="3600" b="1" u="sng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3600" b="1" u="sng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</a:t>
            </a:r>
            <a:r>
              <a:rPr lang="zh-CN" altLang="zh-CN" sz="3600" b="1" u="sng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36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36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/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sz="36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学校篮球队五名队员的年龄分别为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16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17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17,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其方差为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en-US" altLang="zh-CN" sz="36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8,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则三年后这五名队员年龄的方差为</a:t>
            </a:r>
            <a:r>
              <a:rPr lang="zh-CN" altLang="zh-CN" sz="3600" b="1" u="sng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3600" b="1" u="sng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</a:t>
            </a:r>
            <a:r>
              <a:rPr lang="zh-CN" altLang="zh-CN" sz="3600" b="1" u="sng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36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36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32BF6C0F-0679-CC8D-2733-95E99E99E75B}"/>
              </a:ext>
            </a:extLst>
          </p:cNvPr>
          <p:cNvSpPr txBox="1"/>
          <p:nvPr/>
        </p:nvSpPr>
        <p:spPr>
          <a:xfrm>
            <a:off x="6096000" y="1158882"/>
            <a:ext cx="602211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altLang="zh-CN" sz="3600" b="1" i="0" strike="noStrike" kern="1200" cap="none" spc="0" normalizeH="0" baseline="0" noProof="0" dirty="0">
                <a:ln>
                  <a:noFill/>
                </a:ln>
                <a:solidFill>
                  <a:srgbClr val="E1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endParaRPr lang="zh-CN" altLang="en-US" dirty="0"/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1FD33A15-23CB-D121-85EE-4B0330841763}"/>
              </a:ext>
            </a:extLst>
          </p:cNvPr>
          <p:cNvSpPr txBox="1"/>
          <p:nvPr/>
        </p:nvSpPr>
        <p:spPr>
          <a:xfrm>
            <a:off x="3863845" y="3356995"/>
            <a:ext cx="182629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altLang="zh-CN" sz="3600" b="1" i="0" strike="noStrike" kern="1200" cap="none" spc="0" normalizeH="0" baseline="0" noProof="0" dirty="0">
                <a:ln>
                  <a:noFill/>
                </a:ln>
                <a:solidFill>
                  <a:srgbClr val="E1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87</a:t>
            </a:r>
            <a:r>
              <a:rPr kumimoji="0" lang="en-US" altLang="zh-CN" sz="3600" b="1" i="1" strike="noStrike" kern="1200" cap="none" spc="0" normalizeH="0" baseline="0" noProof="0" dirty="0">
                <a:ln>
                  <a:noFill/>
                </a:ln>
                <a:solidFill>
                  <a:srgbClr val="E1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kumimoji="0" lang="en-US" altLang="zh-CN" sz="3600" b="1" i="0" strike="noStrike" kern="1200" cap="none" spc="0" normalizeH="0" baseline="0" noProof="0" dirty="0">
                <a:ln>
                  <a:noFill/>
                </a:ln>
                <a:solidFill>
                  <a:srgbClr val="E1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kumimoji="0" lang="zh-CN" altLang="zh-CN" sz="3600" b="1" i="0" strike="noStrike" kern="1200" cap="none" spc="0" normalizeH="0" baseline="0" noProof="0" dirty="0">
                <a:ln>
                  <a:noFill/>
                </a:ln>
                <a:solidFill>
                  <a:srgbClr val="E1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分</a:t>
            </a:r>
            <a:endParaRPr lang="zh-CN" altLang="en-US" dirty="0"/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2F9A218B-8534-D678-1B2E-0359FE71B8DF}"/>
              </a:ext>
            </a:extLst>
          </p:cNvPr>
          <p:cNvSpPr txBox="1"/>
          <p:nvPr/>
        </p:nvSpPr>
        <p:spPr>
          <a:xfrm>
            <a:off x="1559685" y="5008672"/>
            <a:ext cx="936065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altLang="zh-CN" sz="3600" b="1" i="0" strike="noStrike" kern="1200" cap="none" spc="0" normalizeH="0" baseline="0" noProof="0" dirty="0">
                <a:ln>
                  <a:noFill/>
                </a:ln>
                <a:solidFill>
                  <a:srgbClr val="E1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kumimoji="0" lang="en-US" altLang="zh-CN" sz="3600" b="1" i="1" strike="noStrike" kern="1200" cap="none" spc="0" normalizeH="0" baseline="0" noProof="0" dirty="0">
                <a:ln>
                  <a:noFill/>
                </a:ln>
                <a:solidFill>
                  <a:srgbClr val="E1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kumimoji="0" lang="en-US" altLang="zh-CN" sz="3600" b="1" i="0" strike="noStrike" kern="1200" cap="none" spc="0" normalizeH="0" baseline="0" noProof="0" dirty="0">
                <a:ln>
                  <a:noFill/>
                </a:ln>
                <a:solidFill>
                  <a:srgbClr val="E1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2073363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9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MMONDATA" val="eyJoZGlkIjoiZDlkNWFlNzljY2ZmNmU2YzY4ZDViMGQwMmJkNTg1NjEifQ=="/>
</p:tagLst>
</file>

<file path=ppt/theme/theme1.xml><?xml version="1.0" encoding="utf-8"?>
<a:theme xmlns:a="http://schemas.openxmlformats.org/drawingml/2006/main" name="Office 主题​​">
  <a:themeElements>
    <a:clrScheme name="Office 主题​​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​​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课件模板（2016.6）</Template>
  <TotalTime>314</TotalTime>
  <Words>1268</Words>
  <Application>Microsoft Office PowerPoint</Application>
  <PresentationFormat>宽屏</PresentationFormat>
  <Paragraphs>157</Paragraphs>
  <Slides>17</Slides>
  <Notes>17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17</vt:i4>
      </vt:variant>
    </vt:vector>
  </HeadingPairs>
  <TitlesOfParts>
    <vt:vector size="24" baseType="lpstr">
      <vt:lpstr>黑体</vt:lpstr>
      <vt:lpstr>Arial</vt:lpstr>
      <vt:lpstr>Calibri</vt:lpstr>
      <vt:lpstr>Calibri Light</vt:lpstr>
      <vt:lpstr>Cambria Math</vt:lpstr>
      <vt:lpstr>Times New Roman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User</dc:creator>
  <cp:lastModifiedBy>PC</cp:lastModifiedBy>
  <cp:revision>341</cp:revision>
  <dcterms:created xsi:type="dcterms:W3CDTF">2016-07-05T04:43:00Z</dcterms:created>
  <dcterms:modified xsi:type="dcterms:W3CDTF">2024-11-17T08:11:32Z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2052-12.1.0.16729</vt:lpwstr>
  </property>
  <property fmtid="{D5CDD505-2E9C-101B-9397-08002B2CF9AE}" pid="3" name="KSORubyTemplateID">
    <vt:lpwstr>13</vt:lpwstr>
  </property>
  <property fmtid="{D5CDD505-2E9C-101B-9397-08002B2CF9AE}" pid="4" name="ICV">
    <vt:lpwstr>C1F74F484A28490C9854105CB33BFC36_13</vt:lpwstr>
  </property>
</Properties>
</file>