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67" r:id="rId2"/>
    <p:sldId id="2706" r:id="rId3"/>
    <p:sldId id="2707" r:id="rId4"/>
    <p:sldId id="2708" r:id="rId5"/>
    <p:sldId id="2709" r:id="rId6"/>
    <p:sldId id="2710" r:id="rId7"/>
    <p:sldId id="2711" r:id="rId8"/>
    <p:sldId id="2712" r:id="rId9"/>
    <p:sldId id="2713" r:id="rId10"/>
    <p:sldId id="2714" r:id="rId11"/>
    <p:sldId id="2715" r:id="rId12"/>
    <p:sldId id="2716" r:id="rId13"/>
    <p:sldId id="2717" r:id="rId14"/>
    <p:sldId id="2718" r:id="rId15"/>
    <p:sldId id="2719" r:id="rId16"/>
    <p:sldId id="2720" r:id="rId17"/>
    <p:sldId id="2721" r:id="rId18"/>
    <p:sldId id="2722" r:id="rId19"/>
    <p:sldId id="2723" r:id="rId20"/>
    <p:sldId id="2724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70D3B-1873-78D2-4099-876896A82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6CC4836-4C35-F197-D918-920EEEB2F1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39C6797-5D24-60D5-108D-C09946C1CC5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967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CD2E9-8BAB-92FB-92AD-764004144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14AF374-1024-0C77-1321-F8F5948250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B262278-7185-1FD1-1813-3662E314801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232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B9F26-3F14-5593-9924-8CE84756D9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79B62B6-9C97-37D5-69F4-828283AD39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E0AB13C-2D87-E8BF-CD2E-D43A9343719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548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9DADB-EFEF-8B13-7F8C-A568998E0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3EDA1AA-BDC6-A32E-C210-AB6D78AAD6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9EF430-68EB-F479-E0C1-C2D709924DC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347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C9F2B-0DF7-C0BC-0013-894E2F5BF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D05D76C-6E91-86D8-6972-621F2D1CE9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5832BE3-E270-869D-F5E3-DA92CE6AB61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247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7DAA4-5470-E95D-05FF-8C9CA4519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BD4BFF5-C0F4-97F8-76B4-D5D2CA8E99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14AC981-39FE-DA0F-58A1-6C10A236CEA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282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C729F-613B-F652-3A53-98BDB71DA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1A33493-92EC-5B8C-A33E-B613029EAD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079AEB7-29A3-AAF1-4AE0-B9C4703CC5A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830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1B432-B517-F41C-0148-4B9EEDDF2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9F0F802-72BD-7975-C4FB-7087882273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EEB0383-8151-6EA2-7D0E-4B002F8369D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777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97C5E-B7F8-D4BC-FC74-C47A64717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1CBFA51-4D2C-D7FA-42EE-00D5D1616A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0CD23C5-85D6-B97A-34A0-31D5FC282BC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124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D768C-0670-8436-A1C1-9EFCCD6D3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B6FC085-C313-94E8-40EC-F5F031D7B2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8023E34-8724-BBE7-CB5A-A73151C519A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374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36993-A992-586E-C6E7-BB2E2BF63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0F12C70-1D23-C4AB-FE48-FC16F1FA85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77CBC67-154C-6099-CAC7-E158F4E4FD4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546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CD553-16D8-B487-4939-BCA98F23F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CD48CD3-A89D-1CEF-B702-BCFB8947A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215CBE0-941A-733A-A4AB-1847B1B77FA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42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E5768-A384-5385-E775-FED128993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6857232-F1BF-16F9-6B83-0678CFF160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9D6C94E-C241-58D3-64D4-B1B266A8487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321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CE074-52FD-808B-EB4D-558A44C9F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F0D7D5A-FE4F-27C1-7C36-53723C534B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BCD6577-2827-6D4F-FF27-D6FAC4B456C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52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7A12F-4F7F-B7F9-DEFE-03D118BA2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155606B-6C68-B83F-B026-B22C934AB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08013AB-7B2F-AC5B-1471-B5235A4D160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377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9A9D2-24A0-E456-9B07-2B342D781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8906B5C-17A1-3638-1E7C-7EB8C451A2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DF32768-2895-B532-CDDA-467226FFCD9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989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AA0E5-3E76-17F8-59AD-31800A841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4E68FBE-6F79-D237-9782-2BDA0BA2AA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99C4038-C33B-D492-557C-5ADAC35FA24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846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2BA3D-55D3-3EC4-EB35-C36B3A5F0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F304322-A5F3-62BB-4452-2AC1A89E1F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0712380-D218-8263-A75C-6BE7505B4A6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58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BE180-EDD9-2FC8-3CAF-A1B41FCDF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F00DAC4-FFBA-2B13-3CF5-3087E159CD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C056F63-0EE4-94CD-2928-A25E7BC9792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5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BD193C3-2249-9F48-1116-06E71EFC0A0E}"/>
              </a:ext>
            </a:extLst>
          </p:cNvPr>
          <p:cNvSpPr txBox="1"/>
          <p:nvPr/>
        </p:nvSpPr>
        <p:spPr>
          <a:xfrm>
            <a:off x="2927780" y="1844890"/>
            <a:ext cx="6105524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《平行四边形》阶段测试卷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4C373-C8C4-A7FA-46A5-E7DB5142F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5373934-9F1F-50D3-D6C6-57CE07C51FC7}"/>
              </a:ext>
            </a:extLst>
          </p:cNvPr>
          <p:cNvSpPr txBox="1"/>
          <p:nvPr/>
        </p:nvSpPr>
        <p:spPr>
          <a:xfrm>
            <a:off x="767630" y="876295"/>
            <a:ext cx="10224710" cy="1649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的平分线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=130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∠1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的度数是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20.jpeg">
            <a:extLst>
              <a:ext uri="{FF2B5EF4-FFF2-40B4-BE49-F238E27FC236}">
                <a16:creationId xmlns:a16="http://schemas.microsoft.com/office/drawing/2014/main" id="{1BE7D544-45F9-7401-0852-ECB9501D0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758" y="2996970"/>
            <a:ext cx="3446453" cy="208814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5287193-B096-D304-4BC5-CEA6DEB75AE4}"/>
              </a:ext>
            </a:extLst>
          </p:cNvPr>
          <p:cNvSpPr txBox="1"/>
          <p:nvPr/>
        </p:nvSpPr>
        <p:spPr>
          <a:xfrm>
            <a:off x="7752115" y="1879133"/>
            <a:ext cx="748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79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574E7-FD64-B570-D5F7-9BE069F46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B92EB85-18E7-7FF8-9A08-8516ABDD279D}"/>
              </a:ext>
            </a:extLst>
          </p:cNvPr>
          <p:cNvSpPr txBox="1"/>
          <p:nvPr/>
        </p:nvSpPr>
        <p:spPr>
          <a:xfrm>
            <a:off x="623620" y="476795"/>
            <a:ext cx="1094476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的顶点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AEFG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FG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AEFG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的顶点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ECH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DGA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的面积分别为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给出下列结论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AEFG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AEFG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面积的一半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2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其中正确结论的序号是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2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21.jpeg">
            <a:extLst>
              <a:ext uri="{FF2B5EF4-FFF2-40B4-BE49-F238E27FC236}">
                <a16:creationId xmlns:a16="http://schemas.microsoft.com/office/drawing/2014/main" id="{C2DF8A1D-E92D-6F68-3084-EC8A1B989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140" y="3140980"/>
            <a:ext cx="3651641" cy="22321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AB97C16-DEE1-E787-1DCD-766213F478B3}"/>
              </a:ext>
            </a:extLst>
          </p:cNvPr>
          <p:cNvSpPr txBox="1"/>
          <p:nvPr/>
        </p:nvSpPr>
        <p:spPr>
          <a:xfrm>
            <a:off x="4843363" y="4399675"/>
            <a:ext cx="12526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871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15FF2-265A-C642-755E-8B285D619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1137F9D-A202-B098-6CB4-8FD3503FA874}"/>
              </a:ext>
            </a:extLst>
          </p:cNvPr>
          <p:cNvSpPr txBox="1"/>
          <p:nvPr/>
        </p:nvSpPr>
        <p:spPr>
          <a:xfrm>
            <a:off x="551614" y="548800"/>
            <a:ext cx="1101676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三、解答题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为平行四边形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为对角线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用尺规完成以下基本作图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的垂直平分线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36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不写作法和证明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保留作图痕迹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22.jpeg">
            <a:extLst>
              <a:ext uri="{FF2B5EF4-FFF2-40B4-BE49-F238E27FC236}">
                <a16:creationId xmlns:a16="http://schemas.microsoft.com/office/drawing/2014/main" id="{F73119D9-3777-E87C-51C2-3FE1BDAC5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165" y="3284990"/>
            <a:ext cx="2905740" cy="2034018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179A1D7D-E983-932B-52DA-724E4E833B13}"/>
              </a:ext>
            </a:extLst>
          </p:cNvPr>
          <p:cNvGrpSpPr/>
          <p:nvPr/>
        </p:nvGrpSpPr>
        <p:grpSpPr>
          <a:xfrm>
            <a:off x="5159935" y="3284990"/>
            <a:ext cx="2761108" cy="2862322"/>
            <a:chOff x="5159935" y="3284990"/>
            <a:chExt cx="2761108" cy="2862322"/>
          </a:xfrm>
        </p:grpSpPr>
        <p:pic>
          <p:nvPicPr>
            <p:cNvPr id="5" name="image23.jpeg">
              <a:extLst>
                <a:ext uri="{FF2B5EF4-FFF2-40B4-BE49-F238E27FC236}">
                  <a16:creationId xmlns:a16="http://schemas.microsoft.com/office/drawing/2014/main" id="{172DDFFE-A30F-9072-77A6-009B6DF06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9935" y="3284990"/>
              <a:ext cx="2761108" cy="2394043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96BFEF1-5C86-49F4-83F2-8DBC709B49BB}"/>
                </a:ext>
              </a:extLst>
            </p:cNvPr>
            <p:cNvSpPr txBox="1"/>
            <p:nvPr/>
          </p:nvSpPr>
          <p:spPr>
            <a:xfrm>
              <a:off x="5613249" y="5624092"/>
              <a:ext cx="230779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5FE9569-0C91-F4C3-FEB3-544D1381D898}"/>
              </a:ext>
            </a:extLst>
          </p:cNvPr>
          <p:cNvSpPr txBox="1"/>
          <p:nvPr/>
        </p:nvSpPr>
        <p:spPr>
          <a:xfrm>
            <a:off x="695625" y="3573010"/>
            <a:ext cx="37062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作图如答案图所示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4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4B776-226D-2128-2789-C00C4657D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62C9FDE-5556-EC16-654D-E8C108CC81E9}"/>
              </a:ext>
            </a:extLst>
          </p:cNvPr>
          <p:cNvSpPr txBox="1"/>
          <p:nvPr/>
        </p:nvSpPr>
        <p:spPr>
          <a:xfrm>
            <a:off x="551615" y="500551"/>
            <a:ext cx="9216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请补全下面的证明过程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C362729-1613-9482-9822-D4C837E0C5F8}"/>
              </a:ext>
            </a:extLst>
          </p:cNvPr>
          <p:cNvSpPr txBox="1"/>
          <p:nvPr/>
        </p:nvSpPr>
        <p:spPr>
          <a:xfrm>
            <a:off x="695625" y="1340855"/>
            <a:ext cx="1029671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:∵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∴①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垂直平分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∴②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1D4EC29-F53F-BF0A-EC31-4936BD0AB249}"/>
              </a:ext>
            </a:extLst>
          </p:cNvPr>
          <p:cNvGrpSpPr/>
          <p:nvPr/>
        </p:nvGrpSpPr>
        <p:grpSpPr>
          <a:xfrm>
            <a:off x="7608105" y="2564940"/>
            <a:ext cx="2761108" cy="2862322"/>
            <a:chOff x="5159935" y="3284990"/>
            <a:chExt cx="2761108" cy="2862322"/>
          </a:xfrm>
        </p:grpSpPr>
        <p:pic>
          <p:nvPicPr>
            <p:cNvPr id="7" name="image23.jpeg">
              <a:extLst>
                <a:ext uri="{FF2B5EF4-FFF2-40B4-BE49-F238E27FC236}">
                  <a16:creationId xmlns:a16="http://schemas.microsoft.com/office/drawing/2014/main" id="{ABA6F90F-1CE7-DE2A-42A5-B12F1EDB1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9935" y="3284990"/>
              <a:ext cx="2761108" cy="2394043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EFC54CF-7442-02BB-3C91-2244C5BD65C4}"/>
                </a:ext>
              </a:extLst>
            </p:cNvPr>
            <p:cNvSpPr txBox="1"/>
            <p:nvPr/>
          </p:nvSpPr>
          <p:spPr>
            <a:xfrm>
              <a:off x="5613249" y="5624092"/>
              <a:ext cx="230779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7696943A-4D44-8C4A-ADF6-179C6EDCC88B}"/>
              </a:ext>
            </a:extLst>
          </p:cNvPr>
          <p:cNvSpPr txBox="1"/>
          <p:nvPr/>
        </p:nvSpPr>
        <p:spPr>
          <a:xfrm>
            <a:off x="2107173" y="1918609"/>
            <a:ext cx="2116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E3AAB7D-56B8-9543-5F07-A9B6B50511BB}"/>
              </a:ext>
            </a:extLst>
          </p:cNvPr>
          <p:cNvSpPr txBox="1"/>
          <p:nvPr/>
        </p:nvSpPr>
        <p:spPr>
          <a:xfrm>
            <a:off x="2163533" y="3544435"/>
            <a:ext cx="18443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OD=OB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868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05AEC-FEBA-6739-02EF-01AC61530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C594F15-B103-05E4-FC88-42E7A4C2D808}"/>
                  </a:ext>
                </a:extLst>
              </p:cNvPr>
              <p:cNvSpPr txBox="1"/>
              <p:nvPr/>
            </p:nvSpPr>
            <p:spPr>
              <a:xfrm>
                <a:off x="1055650" y="764815"/>
                <a:ext cx="5976415" cy="4251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kumimoji="0" lang="zh-CN" altLang="zh-CN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zh-CN" altLang="zh-CN" sz="3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∠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𝑪𝑫𝑩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=∠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𝑨𝑩𝑫</m:t>
                                </m: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③</m:t>
                                </m:r>
                                <m:bar>
                                  <m:barPr>
                                    <m:ctrlPr>
                                      <a:rPr kumimoji="0" lang="zh-CN" altLang="zh-CN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kumimoji="0" lang="zh-CN" altLang="zh-CN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　</m:t>
                                    </m:r>
                                    <m:r>
                                      <a:rPr kumimoji="0" lang="en-US" altLang="zh-CN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                                  </m:t>
                                    </m:r>
                                  </m:e>
                                </m:ba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④</m:t>
                                </m:r>
                                <m:bar>
                                  <m:barPr>
                                    <m:ctrlPr>
                                      <a:rPr kumimoji="0" lang="zh-CN" altLang="zh-CN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kumimoji="0" lang="zh-CN" altLang="zh-CN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　</m:t>
                                    </m:r>
                                    <m:r>
                                      <a:rPr kumimoji="0" lang="en-US" altLang="zh-CN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方正书宋_GBK"/>
                                        <a:cs typeface="Times New Roman" panose="02020603050405020304" pitchFamily="18" charset="0"/>
                                      </a:rPr>
                                      <m:t>                                   </m:t>
                                    </m:r>
                                  </m:e>
                                </m:bar>
                                <m:r>
                                  <a:rPr kumimoji="0" lang="en-US" altLang="zh-CN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方正书宋_GBK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0" lang="zh-CN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∴△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DOE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BOF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(ASA),</a:t>
                </a:r>
                <a:endParaRPr kumimoji="0" lang="zh-CN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∴⑤</a:t>
                </a:r>
                <a:r>
                  <a:rPr kumimoji="0" lang="zh-CN" altLang="zh-CN" sz="3600" b="1" i="0" u="sng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kumimoji="0" lang="en-US" altLang="zh-CN" sz="3600" b="1" i="0" u="sng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kumimoji="0" lang="zh-CN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,∴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</a:t>
                </a:r>
                <a:r>
                  <a:rPr kumimoji="0" lang="en-US" altLang="zh-CN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kumimoji="0" lang="en-US" altLang="zh-CN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CE.</a:t>
                </a:r>
                <a:endParaRPr lang="zh-CN" altLang="en-US" dirty="0"/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C594F15-B103-05E4-FC88-42E7A4C2D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50" y="764815"/>
                <a:ext cx="5976415" cy="4251485"/>
              </a:xfrm>
              <a:prstGeom prst="rect">
                <a:avLst/>
              </a:prstGeom>
              <a:blipFill>
                <a:blip r:embed="rId3"/>
                <a:stretch>
                  <a:fillRect l="-3058" r="-1427" b="-41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组合 3">
            <a:extLst>
              <a:ext uri="{FF2B5EF4-FFF2-40B4-BE49-F238E27FC236}">
                <a16:creationId xmlns:a16="http://schemas.microsoft.com/office/drawing/2014/main" id="{74427CCD-C72E-9855-D81F-9AFEE03D084B}"/>
              </a:ext>
            </a:extLst>
          </p:cNvPr>
          <p:cNvGrpSpPr/>
          <p:nvPr/>
        </p:nvGrpSpPr>
        <p:grpSpPr>
          <a:xfrm>
            <a:off x="7536100" y="1628875"/>
            <a:ext cx="2761108" cy="2862322"/>
            <a:chOff x="5159935" y="3284990"/>
            <a:chExt cx="2761108" cy="2862322"/>
          </a:xfrm>
        </p:grpSpPr>
        <p:pic>
          <p:nvPicPr>
            <p:cNvPr id="5" name="image23.jpeg">
              <a:extLst>
                <a:ext uri="{FF2B5EF4-FFF2-40B4-BE49-F238E27FC236}">
                  <a16:creationId xmlns:a16="http://schemas.microsoft.com/office/drawing/2014/main" id="{741E2262-8CA8-6734-F811-558B10AC8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9935" y="3284990"/>
              <a:ext cx="2761108" cy="2394043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A080B29A-4402-2A1C-6F4A-0BA8C6EFE92D}"/>
                </a:ext>
              </a:extLst>
            </p:cNvPr>
            <p:cNvSpPr txBox="1"/>
            <p:nvPr/>
          </p:nvSpPr>
          <p:spPr>
            <a:xfrm>
              <a:off x="5613249" y="5624092"/>
              <a:ext cx="230779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答案图</a:t>
              </a:r>
              <a:r>
                <a:rPr lang="en-US" altLang="zh-CN" sz="2800" b="1" dirty="0">
                  <a:solidFill>
                    <a:srgbClr val="E13E22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2800" b="1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B034528-0F48-25D0-C955-D2DD017F12E1}"/>
                  </a:ext>
                </a:extLst>
              </p:cNvPr>
              <p:cNvSpPr txBox="1"/>
              <p:nvPr/>
            </p:nvSpPr>
            <p:spPr>
              <a:xfrm>
                <a:off x="3071790" y="1556870"/>
                <a:ext cx="2808195" cy="7139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𝑶𝑫</m:t>
                      </m:r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𝑶𝑩</m:t>
                      </m:r>
                      <m:r>
                        <a:rPr kumimoji="0" lang="zh-CN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　</m:t>
                      </m:r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B034528-0F48-25D0-C955-D2DD017F1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790" y="1556870"/>
                <a:ext cx="2808195" cy="7139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3BB39AD-75A9-45A0-E49E-E4B38E7A2D78}"/>
                  </a:ext>
                </a:extLst>
              </p:cNvPr>
              <p:cNvSpPr txBox="1"/>
              <p:nvPr/>
            </p:nvSpPr>
            <p:spPr>
              <a:xfrm>
                <a:off x="2517476" y="2348925"/>
                <a:ext cx="3916821" cy="7139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∠</m:t>
                      </m:r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𝑫𝑶𝑬</m:t>
                      </m:r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=∠</m:t>
                      </m:r>
                      <m:r>
                        <a:rPr kumimoji="0" lang="en-US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𝑩𝑶𝑭</m:t>
                      </m:r>
                      <m:r>
                        <a:rPr kumimoji="0" lang="zh-CN" altLang="zh-CN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B251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方正书宋_GBK"/>
                          <a:cs typeface="Times New Roman" panose="02020603050405020304" pitchFamily="18" charset="0"/>
                        </a:rPr>
                        <m:t>　</m:t>
                      </m:r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3BB39AD-75A9-45A0-E49E-E4B38E7A2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476" y="2348925"/>
                <a:ext cx="3916821" cy="713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11C69603-A0F1-E075-DB38-D15EBCC2B5CD}"/>
              </a:ext>
            </a:extLst>
          </p:cNvPr>
          <p:cNvSpPr txBox="1"/>
          <p:nvPr/>
        </p:nvSpPr>
        <p:spPr>
          <a:xfrm>
            <a:off x="2423745" y="3762376"/>
            <a:ext cx="2088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DE=BF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911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F3CC1-8E3C-4B5A-5C7C-F280570D3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7AD3A9B-4E0F-2B0A-715F-988AA1D71E7E}"/>
              </a:ext>
            </a:extLst>
          </p:cNvPr>
          <p:cNvSpPr txBox="1"/>
          <p:nvPr/>
        </p:nvSpPr>
        <p:spPr>
          <a:xfrm>
            <a:off x="551615" y="492973"/>
            <a:ext cx="105847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分别在边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把平行四边形沿直线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分别落在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C'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EC'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与线段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DG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B'G.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32CC5AA-2D25-9F46-DF06-E01FEFA97E2E}"/>
              </a:ext>
            </a:extLst>
          </p:cNvPr>
          <p:cNvSpPr txBox="1"/>
          <p:nvPr/>
        </p:nvSpPr>
        <p:spPr>
          <a:xfrm>
            <a:off x="585070" y="2801297"/>
            <a:ext cx="3484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(1)∠1=∠2;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24.jpeg">
            <a:extLst>
              <a:ext uri="{FF2B5EF4-FFF2-40B4-BE49-F238E27FC236}">
                <a16:creationId xmlns:a16="http://schemas.microsoft.com/office/drawing/2014/main" id="{C6D61B69-3049-9A65-F29F-C74DBF590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10" y="2790192"/>
            <a:ext cx="3692252" cy="284735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370C44C-E2B4-F92C-E395-C084A9C12511}"/>
              </a:ext>
            </a:extLst>
          </p:cNvPr>
          <p:cNvSpPr txBox="1"/>
          <p:nvPr/>
        </p:nvSpPr>
        <p:spPr>
          <a:xfrm>
            <a:off x="585070" y="3573010"/>
            <a:ext cx="78540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由折叠得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∠2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95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CD10C-A850-EFBB-217F-347D7E321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68C5A5F-CE3D-0A1F-A628-4F6B69F341C6}"/>
              </a:ext>
            </a:extLst>
          </p:cNvPr>
          <p:cNvSpPr txBox="1"/>
          <p:nvPr/>
        </p:nvSpPr>
        <p:spPr>
          <a:xfrm>
            <a:off x="695625" y="476795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DG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B'G.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517F1F3-3A61-BFA2-3007-A14BBF576E2A}"/>
              </a:ext>
            </a:extLst>
          </p:cNvPr>
          <p:cNvSpPr txBox="1"/>
          <p:nvPr/>
        </p:nvSpPr>
        <p:spPr>
          <a:xfrm>
            <a:off x="695625" y="1166842"/>
            <a:ext cx="842458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∠2,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∴EG=GF.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由折叠得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EC'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B’F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B'FG=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B'FG.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∵DE=BF=B'F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∴DE=B'F.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B'FG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(S.A.S.)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.∴DG=B'G.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24.jpeg">
            <a:extLst>
              <a:ext uri="{FF2B5EF4-FFF2-40B4-BE49-F238E27FC236}">
                <a16:creationId xmlns:a16="http://schemas.microsoft.com/office/drawing/2014/main" id="{12B04A9D-51C5-D6B8-F2BC-1E346057C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234" y="980830"/>
            <a:ext cx="3692252" cy="284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4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7C0E1-AEFD-EEB2-328D-57FAFA541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0632067-750B-DA91-694A-68CB159AB87C}"/>
              </a:ext>
            </a:extLst>
          </p:cNvPr>
          <p:cNvSpPr txBox="1"/>
          <p:nvPr/>
        </p:nvSpPr>
        <p:spPr>
          <a:xfrm>
            <a:off x="567604" y="404790"/>
            <a:ext cx="110567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的角平分线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分别交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互相平分</a:t>
            </a:r>
            <a:r>
              <a:rPr lang="en-US" altLang="zh-CN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7295E7-7674-02F3-C398-E42323AF89DB}"/>
              </a:ext>
            </a:extLst>
          </p:cNvPr>
          <p:cNvSpPr txBox="1"/>
          <p:nvPr/>
        </p:nvSpPr>
        <p:spPr>
          <a:xfrm>
            <a:off x="567604" y="1988900"/>
            <a:ext cx="102967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ADC=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ABC.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∵DE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的平分线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ABF=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CDE.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CDE=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ABF=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AED.∴DE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BF.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∵DE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DEBF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∴EF</a:t>
            </a:r>
            <a:r>
              <a:rPr lang="en-US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0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互相平分</a:t>
            </a:r>
            <a:r>
              <a:rPr lang="en-US" altLang="zh-CN" sz="30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25.jpeg">
            <a:extLst>
              <a:ext uri="{FF2B5EF4-FFF2-40B4-BE49-F238E27FC236}">
                <a16:creationId xmlns:a16="http://schemas.microsoft.com/office/drawing/2014/main" id="{D61558EE-BC64-5D75-E9D4-00A3A2101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155" y="1988900"/>
            <a:ext cx="3278760" cy="204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0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76A2F-C6AD-8A04-160E-4CE2F24A3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487A38-EFB3-9D97-E5C7-7F3CCE3276EA}"/>
              </a:ext>
            </a:extLst>
          </p:cNvPr>
          <p:cNvSpPr txBox="1"/>
          <p:nvPr/>
        </p:nvSpPr>
        <p:spPr>
          <a:xfrm>
            <a:off x="712360" y="620805"/>
            <a:ext cx="10767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DEBF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52A7F0F-3DFC-05B4-8A5A-8EA44F3B8D40}"/>
              </a:ext>
            </a:extLst>
          </p:cNvPr>
          <p:cNvSpPr txBox="1"/>
          <p:nvPr/>
        </p:nvSpPr>
        <p:spPr>
          <a:xfrm>
            <a:off x="687735" y="1962150"/>
            <a:ext cx="656034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是等边三角形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∴AE=DE=AD=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∵AE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∴EB=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DEBF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的周长是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25.jpeg">
            <a:extLst>
              <a:ext uri="{FF2B5EF4-FFF2-40B4-BE49-F238E27FC236}">
                <a16:creationId xmlns:a16="http://schemas.microsoft.com/office/drawing/2014/main" id="{498CCD82-FCCC-B634-D7A1-EBEB190F2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155" y="1988900"/>
            <a:ext cx="3278760" cy="204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4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6A244-36F0-5952-7B72-2C019A053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130CDAF-7978-43DA-406F-D917EF88287F}"/>
              </a:ext>
            </a:extLst>
          </p:cNvPr>
          <p:cNvSpPr txBox="1"/>
          <p:nvPr/>
        </p:nvSpPr>
        <p:spPr>
          <a:xfrm>
            <a:off x="479610" y="476795"/>
            <a:ext cx="108007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并延长到点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DBCF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是平行四边形吗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说明理由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26.jpeg">
            <a:extLst>
              <a:ext uri="{FF2B5EF4-FFF2-40B4-BE49-F238E27FC236}">
                <a16:creationId xmlns:a16="http://schemas.microsoft.com/office/drawing/2014/main" id="{AB62CB20-6CD8-16C1-71D2-27A5A746D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155" y="3068975"/>
            <a:ext cx="3093022" cy="241610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23E53D5-5C07-4C89-928B-525B18B9CC1A}"/>
              </a:ext>
            </a:extLst>
          </p:cNvPr>
          <p:cNvSpPr txBox="1"/>
          <p:nvPr/>
        </p:nvSpPr>
        <p:spPr>
          <a:xfrm>
            <a:off x="495454" y="2231121"/>
            <a:ext cx="8264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DBCF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理由如下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∵E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∴AE=CE.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CEF=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EF=ED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CEF.∴AD=CF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A=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ECF.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∴AD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∵D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∴BD=AD.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∴BD=CF.∴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DBCF</a:t>
            </a:r>
            <a:r>
              <a:rPr lang="zh-CN" altLang="zh-CN" sz="32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lang="en-US" altLang="zh-CN" sz="32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44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AF07F-A3BF-7408-76D2-F0D1B258F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A4A03A-35F2-2633-5DD8-6C6B0CDE2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650" y="908825"/>
            <a:ext cx="9936690" cy="414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一、选择题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下面各条件中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能判定四边形是平行四边形的是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对角线互相垂直	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对角线互相平分	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一组对角相等	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一组对边相等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D0CD1BD-37CB-280E-F237-E3376CE60002}"/>
              </a:ext>
            </a:extLst>
          </p:cNvPr>
          <p:cNvSpPr txBox="1"/>
          <p:nvPr/>
        </p:nvSpPr>
        <p:spPr>
          <a:xfrm>
            <a:off x="1631690" y="2782669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902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91C4F-AEFD-762E-D97F-A726A5BE1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E2ECC82-C727-D557-3AC3-29CB1E5B2D6A}"/>
              </a:ext>
            </a:extLst>
          </p:cNvPr>
          <p:cNvSpPr txBox="1"/>
          <p:nvPr/>
        </p:nvSpPr>
        <p:spPr>
          <a:xfrm>
            <a:off x="554808" y="620805"/>
            <a:ext cx="11013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有什么样的位置关系和数量关系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说明理由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B733764-E8AE-1648-0158-68C70D9F970B}"/>
                  </a:ext>
                </a:extLst>
              </p:cNvPr>
              <p:cNvSpPr txBox="1"/>
              <p:nvPr/>
            </p:nvSpPr>
            <p:spPr>
              <a:xfrm>
                <a:off x="554808" y="1472407"/>
                <a:ext cx="7278079" cy="35931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BC.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∵EF=ED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DBCF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∴DF=BC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∴DE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BC.</a:t>
                </a:r>
                <a:endParaRPr lang="zh-CN" altLang="en-US" sz="36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B733764-E8AE-1648-0158-68C70D9F9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08" y="1472407"/>
                <a:ext cx="7278079" cy="3593100"/>
              </a:xfrm>
              <a:prstGeom prst="rect">
                <a:avLst/>
              </a:prstGeom>
              <a:blipFill>
                <a:blip r:embed="rId3"/>
                <a:stretch>
                  <a:fillRect l="-2513" t="-170" b="-20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26.jpeg">
            <a:extLst>
              <a:ext uri="{FF2B5EF4-FFF2-40B4-BE49-F238E27FC236}">
                <a16:creationId xmlns:a16="http://schemas.microsoft.com/office/drawing/2014/main" id="{D039A5DE-24FA-49D6-E825-24EAF79A3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145" y="2220948"/>
            <a:ext cx="3093022" cy="241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3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9CDDC-9501-7157-17AA-A87C2C4E6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8006B1-DBE0-2DBF-3437-A67A62ADC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25" y="476795"/>
            <a:ext cx="105127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则下列说法中不正确的是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.AO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15.jpeg">
            <a:extLst>
              <a:ext uri="{FF2B5EF4-FFF2-40B4-BE49-F238E27FC236}">
                <a16:creationId xmlns:a16="http://schemas.microsoft.com/office/drawing/2014/main" id="{DF0DC23E-D526-CCC8-4882-066A986DF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870" y="3429000"/>
            <a:ext cx="4183926" cy="209196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10C0EBE-0B6B-C8BF-615C-1D062B7D7144}"/>
              </a:ext>
            </a:extLst>
          </p:cNvPr>
          <p:cNvSpPr txBox="1"/>
          <p:nvPr/>
        </p:nvSpPr>
        <p:spPr>
          <a:xfrm>
            <a:off x="4079860" y="1077215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15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6BD97-2701-DC96-5A51-7D29ACF18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AA1E73-1097-1356-9FF4-C0DEDB5CA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15" y="404790"/>
            <a:ext cx="1084833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在▱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是对角线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上的两点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添加下列条件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仍不能判定四边形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是平行四边形的是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.OE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.DE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CDF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16.jpeg">
            <a:extLst>
              <a:ext uri="{FF2B5EF4-FFF2-40B4-BE49-F238E27FC236}">
                <a16:creationId xmlns:a16="http://schemas.microsoft.com/office/drawing/2014/main" id="{636722C2-1768-46D2-6D13-A87FCAD9D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00" y="3590889"/>
            <a:ext cx="3599810" cy="21165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BF66911-D6EB-CDD1-A782-A42AFCE248CF}"/>
              </a:ext>
            </a:extLst>
          </p:cNvPr>
          <p:cNvSpPr txBox="1"/>
          <p:nvPr/>
        </p:nvSpPr>
        <p:spPr>
          <a:xfrm>
            <a:off x="7464095" y="1512785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296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CA621-7488-2614-633C-307CF61E7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C4B2CB-12A2-BF4C-308A-5D71905BC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25" y="550343"/>
            <a:ext cx="1065674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在▱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边的中点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是对角线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上的两点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BG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DH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则下列结论中不正确的是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.GF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FH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.GF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.EF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互相平分	  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.EG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FH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17.jpeg">
            <a:extLst>
              <a:ext uri="{FF2B5EF4-FFF2-40B4-BE49-F238E27FC236}">
                <a16:creationId xmlns:a16="http://schemas.microsoft.com/office/drawing/2014/main" id="{082225C5-A756-7F82-0A24-E308368E2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3573010"/>
            <a:ext cx="3949989" cy="23041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8AB462D-8DE1-539C-E1EA-4AD325D0C675}"/>
              </a:ext>
            </a:extLst>
          </p:cNvPr>
          <p:cNvSpPr txBox="1"/>
          <p:nvPr/>
        </p:nvSpPr>
        <p:spPr>
          <a:xfrm>
            <a:off x="3618933" y="1658338"/>
            <a:ext cx="7489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055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5512A-EEE5-D311-F270-3D35FFDEB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D6BA91-E690-69EC-80BB-584E8D72D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25" y="1124840"/>
            <a:ext cx="10512730" cy="33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则下列结论中错误的是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.AD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对角线互相平分</a:t>
            </a:r>
            <a:endParaRPr kumimoji="0" lang="zh-CN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B6668D1-3EDD-4C5E-7F67-CB1CDB53D027}"/>
              </a:ext>
            </a:extLst>
          </p:cNvPr>
          <p:cNvSpPr txBox="1"/>
          <p:nvPr/>
        </p:nvSpPr>
        <p:spPr>
          <a:xfrm>
            <a:off x="3143795" y="2134090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74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E447C-807C-0990-6C61-E15442343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C760AB-2504-65E7-B4A1-570A41D34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610" y="620805"/>
            <a:ext cx="1101676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的对角线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的垂直平分线与边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分别交于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连结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若平行四边形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的周长等于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则△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CDF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的周长等于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image18.jpeg">
            <a:extLst>
              <a:ext uri="{FF2B5EF4-FFF2-40B4-BE49-F238E27FC236}">
                <a16:creationId xmlns:a16="http://schemas.microsoft.com/office/drawing/2014/main" id="{531CC81F-EA5E-EDDF-53B8-7AB3F83DD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85" y="3645015"/>
            <a:ext cx="3420238" cy="186558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A95DB01-9E24-49ED-D71A-648FDC77581D}"/>
              </a:ext>
            </a:extLst>
          </p:cNvPr>
          <p:cNvSpPr txBox="1"/>
          <p:nvPr/>
        </p:nvSpPr>
        <p:spPr>
          <a:xfrm>
            <a:off x="8832190" y="1772885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033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0AA1C-16DA-02C8-B61B-ACEC83AED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5A0BADE-13B2-35A0-4591-3A4D3AF56745}"/>
              </a:ext>
            </a:extLst>
          </p:cNvPr>
          <p:cNvSpPr txBox="1"/>
          <p:nvPr/>
        </p:nvSpPr>
        <p:spPr>
          <a:xfrm>
            <a:off x="479610" y="692810"/>
            <a:ext cx="10944760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平行四边形相邻两边之比为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它的周长是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则这个平行四边形较长的边长为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28C15F6-4466-1B18-72AA-2FE39A0A373D}"/>
              </a:ext>
            </a:extLst>
          </p:cNvPr>
          <p:cNvSpPr txBox="1"/>
          <p:nvPr/>
        </p:nvSpPr>
        <p:spPr>
          <a:xfrm>
            <a:off x="7248080" y="2526645"/>
            <a:ext cx="748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006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60248-C74E-6695-ED03-285EE4F6C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A1D1B98-2A89-8735-1574-9BCE75989F4C}"/>
              </a:ext>
            </a:extLst>
          </p:cNvPr>
          <p:cNvSpPr txBox="1"/>
          <p:nvPr/>
        </p:nvSpPr>
        <p:spPr>
          <a:xfrm>
            <a:off x="767629" y="606390"/>
            <a:ext cx="104407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的直线分别交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DOM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9.jpeg">
            <a:extLst>
              <a:ext uri="{FF2B5EF4-FFF2-40B4-BE49-F238E27FC236}">
                <a16:creationId xmlns:a16="http://schemas.microsoft.com/office/drawing/2014/main" id="{4E4E9E73-2190-0391-6DC2-7D3BEA165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905" y="3356995"/>
            <a:ext cx="3944956" cy="208814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70F7B10-69F1-A24C-E09D-5AF08850540B}"/>
              </a:ext>
            </a:extLst>
          </p:cNvPr>
          <p:cNvSpPr txBox="1"/>
          <p:nvPr/>
        </p:nvSpPr>
        <p:spPr>
          <a:xfrm>
            <a:off x="2135725" y="2268383"/>
            <a:ext cx="4320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61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243</TotalTime>
  <Words>1441</Words>
  <Application>Microsoft Office PowerPoint</Application>
  <PresentationFormat>宽屏</PresentationFormat>
  <Paragraphs>108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宋体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338</cp:revision>
  <dcterms:created xsi:type="dcterms:W3CDTF">2016-07-05T04:43:00Z</dcterms:created>
  <dcterms:modified xsi:type="dcterms:W3CDTF">2024-11-17T04:01:48Z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