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267" r:id="rId2"/>
    <p:sldId id="2658" r:id="rId3"/>
    <p:sldId id="2659" r:id="rId4"/>
    <p:sldId id="2660" r:id="rId5"/>
    <p:sldId id="2662" r:id="rId6"/>
    <p:sldId id="2663" r:id="rId7"/>
    <p:sldId id="2664" r:id="rId8"/>
    <p:sldId id="2665" r:id="rId9"/>
    <p:sldId id="2666" r:id="rId10"/>
    <p:sldId id="2667" r:id="rId11"/>
    <p:sldId id="2668" r:id="rId12"/>
    <p:sldId id="2669" r:id="rId13"/>
    <p:sldId id="2670" r:id="rId14"/>
  </p:sldIdLst>
  <p:sldSz cx="12192000" cy="6858000"/>
  <p:notesSz cx="6858000" cy="9144000"/>
  <p:custDataLst>
    <p:tags r:id="rId16"/>
  </p:custDataLst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37" userDrawn="1">
          <p15:clr>
            <a:srgbClr val="A4A3A4"/>
          </p15:clr>
        </p15:guide>
        <p15:guide id="2" pos="385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251C"/>
    <a:srgbClr val="E5F5FC"/>
    <a:srgbClr val="00A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030" autoAdjust="0"/>
    <p:restoredTop sz="94660"/>
  </p:normalViewPr>
  <p:slideViewPr>
    <p:cSldViewPr showGuides="1">
      <p:cViewPr varScale="1">
        <p:scale>
          <a:sx n="80" d="100"/>
          <a:sy n="80" d="100"/>
        </p:scale>
        <p:origin x="504" y="62"/>
      </p:cViewPr>
      <p:guideLst>
        <p:guide orient="horz" pos="2237"/>
        <p:guide pos="385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6" d="100"/>
        <a:sy n="76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A03E90-A66A-845A-C374-43373F47D0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F968DB91-E56A-A0F5-865C-B2B269F640A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6F56EB51-14DB-C30B-1C7A-41358AAAA833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09643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367299-4863-B216-A4FC-BB2D8C8BBB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C94A7155-A00A-3CAA-C7B2-C49FD150C3B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03AAC294-1D25-0921-1215-9C74957F0B9A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92651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4FDB63-BBB9-5CD8-EF79-75DBED1EE4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59F773E9-3992-212E-4466-1D0B7CD5901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FC816D25-39BB-E429-131F-0B643B38EDDD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52376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8C6133-B5D1-C777-4822-79FA439645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0BFFA165-AB64-2568-9166-D8AECD226C5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6CF66F27-CD7C-B20F-7511-3FA3DA7DF0F7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05649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9799DE-FB34-2A66-B5C0-5C7D1CC097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815D6D8D-19C8-23F5-430F-F44A7A6A94B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5C6C454A-663A-E9D1-D04E-633D13D3E537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003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B325EA-F888-134F-0488-B158563352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E63971AE-2DDE-AF89-4775-FEDABA5A142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6F19747E-BEA5-4907-B85D-9899AD0FB52F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40025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89FE4B-EA3A-0B64-0679-8278E18BC2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C5E3B9A0-535A-A2E6-053A-D7CD36B9AB4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B8C1195C-9F73-B1BD-3449-02BB9922CB3C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69108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1486C4-650A-2CE7-E957-B6979881FF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CC710BDC-E9F7-E873-E44E-AFF0908F73A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641DBDD2-ABD7-86E5-EC9C-CB3C7DF81D42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91946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18FD76-08B8-1C67-6A4D-9EC07A495A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AE7D4364-74F8-716C-D44E-81A5CDC8C00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805A9A71-87F6-1F44-E410-1A8F84EED266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1738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CAF82A-BB39-1BB9-33D0-AE04311F24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92BA436B-5610-87FA-E03C-BC233D67266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9DCBBDEF-001E-91C1-164D-54EAB7A39FBD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36866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0E96C1-442E-BAB0-90AB-EB530F507C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80EE965C-05F1-89B3-EEC3-BDFC87C0B8B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BD5070EF-0C5D-9C98-086D-E2677AB8B607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0109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7B4E09-13E0-62EC-47D5-578B8DB853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4F3B4838-1FCC-DC92-E346-88BC7B84F0B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4F3471ED-2C29-B986-CA53-1047DAA53025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24070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033504C8-E4F6-FA8A-F1AF-45E9D6FC9CEC}"/>
              </a:ext>
            </a:extLst>
          </p:cNvPr>
          <p:cNvSpPr txBox="1"/>
          <p:nvPr/>
        </p:nvSpPr>
        <p:spPr>
          <a:xfrm>
            <a:off x="2927780" y="1772885"/>
            <a:ext cx="6105524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zh-CN" sz="6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《分式》</a:t>
            </a:r>
            <a:endParaRPr lang="en-US" altLang="zh-CN" sz="60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/>
            <a:endParaRPr lang="en-US" altLang="zh-CN" sz="60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/>
            <a:r>
              <a:rPr lang="zh-CN" altLang="zh-CN" sz="6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阶段测试卷</a:t>
            </a:r>
            <a:r>
              <a:rPr lang="en-US" altLang="zh-CN" sz="6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6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en-US" altLang="zh-CN" sz="6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60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C318E9-FBDE-3731-EC33-E2C03E9409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1B60138E-702F-9FC3-2D82-68140F09E498}"/>
                  </a:ext>
                </a:extLst>
              </p:cNvPr>
              <p:cNvSpPr txBox="1"/>
              <p:nvPr/>
            </p:nvSpPr>
            <p:spPr>
              <a:xfrm>
                <a:off x="767630" y="548800"/>
                <a:ext cx="6105524" cy="90082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𝟏𝟎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=2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1B60138E-702F-9FC3-2D82-68140F09E4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630" y="548800"/>
                <a:ext cx="6105524" cy="900824"/>
              </a:xfrm>
              <a:prstGeom prst="rect">
                <a:avLst/>
              </a:prstGeom>
              <a:blipFill>
                <a:blip r:embed="rId3"/>
                <a:stretch>
                  <a:fillRect l="-3097" b="-101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4FE9AD4C-2979-55CF-0E88-14241F585241}"/>
                  </a:ext>
                </a:extLst>
              </p:cNvPr>
              <p:cNvSpPr txBox="1"/>
              <p:nvPr/>
            </p:nvSpPr>
            <p:spPr>
              <a:xfrm>
                <a:off x="767630" y="1700880"/>
                <a:ext cx="6768470" cy="390350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去分母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x-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2(2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x-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1),</a:t>
                </a:r>
                <a:endParaRPr lang="zh-CN" altLang="zh-CN" sz="3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去括号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x-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x-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2,</a:t>
                </a:r>
                <a:endParaRPr lang="zh-CN" altLang="zh-CN" sz="3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移项合并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3,</a:t>
                </a:r>
                <a:endParaRPr lang="zh-CN" altLang="zh-CN" sz="3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经检验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使分母为零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3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所以原分式方程无解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4FE9AD4C-2979-55CF-0E88-14241F5852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630" y="1700880"/>
                <a:ext cx="6768470" cy="3903504"/>
              </a:xfrm>
              <a:prstGeom prst="rect">
                <a:avLst/>
              </a:prstGeom>
              <a:blipFill>
                <a:blip r:embed="rId4"/>
                <a:stretch>
                  <a:fillRect l="-2793" t="-2969" b="-5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83851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A2E3B0-D9C8-8F51-C94B-B26298310A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1855A128-1787-1EBC-083D-31E7AD6904F1}"/>
                  </a:ext>
                </a:extLst>
              </p:cNvPr>
              <p:cNvSpPr txBox="1"/>
              <p:nvPr/>
            </p:nvSpPr>
            <p:spPr>
              <a:xfrm>
                <a:off x="767630" y="476795"/>
                <a:ext cx="10224710" cy="138537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13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已知关于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的分式方程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-1=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有一个正数解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求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的取值范围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en-US" sz="36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1855A128-1787-1EBC-083D-31E7AD6904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630" y="476795"/>
                <a:ext cx="10224710" cy="1385379"/>
              </a:xfrm>
              <a:prstGeom prst="rect">
                <a:avLst/>
              </a:prstGeom>
              <a:blipFill>
                <a:blip r:embed="rId3"/>
                <a:stretch>
                  <a:fillRect l="-1849" t="-4405" r="-417" b="-158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文本框 4">
            <a:extLst>
              <a:ext uri="{FF2B5EF4-FFF2-40B4-BE49-F238E27FC236}">
                <a16:creationId xmlns:a16="http://schemas.microsoft.com/office/drawing/2014/main" id="{AEF0B7D2-87EB-51B0-266E-D22B88748A57}"/>
              </a:ext>
            </a:extLst>
          </p:cNvPr>
          <p:cNvSpPr txBox="1"/>
          <p:nvPr/>
        </p:nvSpPr>
        <p:spPr>
          <a:xfrm>
            <a:off x="911640" y="2132910"/>
            <a:ext cx="9576665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方程两边都乘以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x+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1)(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x-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1)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约去分母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得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x-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1)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x-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1)(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x+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1)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=m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整理得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-x+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=m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x=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-m.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因为原方程有解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不能为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3600" b="1" i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3600" b="1" dirty="0">
                <a:solidFill>
                  <a:srgbClr val="E1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1,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3452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607C2F-7228-E8FD-4F9B-A7147F4DAD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5466CD7B-EE70-CAD1-C6D7-C3CC0722A11F}"/>
              </a:ext>
            </a:extLst>
          </p:cNvPr>
          <p:cNvSpPr txBox="1"/>
          <p:nvPr/>
        </p:nvSpPr>
        <p:spPr>
          <a:xfrm>
            <a:off x="1055650" y="692810"/>
            <a:ext cx="9576665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-m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≠1</a:t>
            </a:r>
            <a:r>
              <a:rPr kumimoji="0" lang="zh-CN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-m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≠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1,</a:t>
            </a:r>
            <a:endParaRPr kumimoji="0" lang="zh-CN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≠0</a:t>
            </a:r>
            <a:r>
              <a:rPr kumimoji="0" lang="zh-CN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≠2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kumimoji="0" lang="zh-CN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又因为方程的解为正数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kumimoji="0" lang="zh-CN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-m&gt;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0,</a:t>
            </a:r>
            <a:r>
              <a:rPr kumimoji="0" lang="zh-CN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m&lt;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kumimoji="0" lang="zh-CN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所以当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m&lt;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kumimoji="0" lang="zh-CN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≠0</a:t>
            </a:r>
            <a:r>
              <a:rPr kumimoji="0" lang="zh-CN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原方程有一个正数解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kumimoji="0" lang="zh-CN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kumimoji="0" lang="zh-CN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的取值范围是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m&lt;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kumimoji="0" lang="zh-CN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≠0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kumimoji="0" lang="zh-CN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156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E4DF93-44D9-E990-CCB6-626B97E58E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272A1EB5-8C6F-7C4D-663C-11B7D5065CC6}"/>
              </a:ext>
            </a:extLst>
          </p:cNvPr>
          <p:cNvSpPr txBox="1"/>
          <p:nvPr/>
        </p:nvSpPr>
        <p:spPr>
          <a:xfrm>
            <a:off x="767630" y="404790"/>
            <a:ext cx="1065674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某地发生了里氏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级强烈地震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某厂接到在规定时间内加工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500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顶帐篷支援灾区人民的任务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在加工了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300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顶帐篷后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厂家把工作效率提高到原来的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倍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于是提前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天完成任务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求原来每天加工多少顶帐篷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9BEC8B82-D050-7738-EBBB-7B2EDC5EC267}"/>
                  </a:ext>
                </a:extLst>
              </p:cNvPr>
              <p:cNvSpPr txBox="1"/>
              <p:nvPr/>
            </p:nvSpPr>
            <p:spPr>
              <a:xfrm>
                <a:off x="839635" y="2780955"/>
                <a:ext cx="8928621" cy="313746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设该厂原来每天生产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顶帐篷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据题意得</a:t>
                </a:r>
              </a:p>
              <a:p>
                <a:pPr algn="just"/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36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𝟓𝟎𝟎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𝟑𝟎𝟎</m:t>
                            </m:r>
                          </m:num>
                          <m:den>
                            <m:r>
                              <a:rPr lang="en-US" altLang="zh-CN" sz="36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den>
                        </m:f>
                        <m:r>
                          <a:rPr lang="en-US" altLang="zh-CN" sz="36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  <m:r>
                              <a:rPr lang="en-US" altLang="zh-CN" sz="36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sz="36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𝟐𝟎𝟎</m:t>
                            </m:r>
                          </m:num>
                          <m:den>
                            <m:r>
                              <a:rPr lang="en-US" altLang="zh-CN" sz="36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  <m:r>
                              <a:rPr lang="en-US" altLang="zh-CN" sz="36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.</m:t>
                            </m:r>
                            <m:r>
                              <a:rPr lang="en-US" altLang="zh-CN" sz="36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𝟓</m:t>
                            </m:r>
                            <m:r>
                              <a:rPr lang="en-US" altLang="zh-CN" sz="36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4,</a:t>
                </a:r>
                <a:endParaRPr lang="zh-CN" altLang="zh-CN" sz="3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解这个方程得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经检验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</a:t>
                </a:r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是原分式方程的解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答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该厂原来每天生产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</a:t>
                </a:r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顶帐篷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en-US" sz="3600" b="1" dirty="0">
                  <a:solidFill>
                    <a:srgbClr val="DB251C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9BEC8B82-D050-7738-EBBB-7B2EDC5EC2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635" y="2780955"/>
                <a:ext cx="8928621" cy="3137462"/>
              </a:xfrm>
              <a:prstGeom prst="rect">
                <a:avLst/>
              </a:prstGeom>
              <a:blipFill>
                <a:blip r:embed="rId3"/>
                <a:stretch>
                  <a:fillRect l="-2117" t="-3689" b="-64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81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69291D-567F-E166-50B9-6024FA4DAB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1E95676F-C899-A6D7-E13B-61F491C8A5EE}"/>
                  </a:ext>
                </a:extLst>
              </p:cNvPr>
              <p:cNvSpPr txBox="1"/>
              <p:nvPr/>
            </p:nvSpPr>
            <p:spPr>
              <a:xfrm>
                <a:off x="767630" y="620805"/>
                <a:ext cx="10224710" cy="405495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一、选择题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每题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共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36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在下列方程中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是分式方程的是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𝝅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+1=0	                B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=0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      D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+4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+1=0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1E95676F-C899-A6D7-E13B-61F491C8A5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630" y="620805"/>
                <a:ext cx="10224710" cy="4054956"/>
              </a:xfrm>
              <a:prstGeom prst="rect">
                <a:avLst/>
              </a:prstGeom>
              <a:blipFill>
                <a:blip r:embed="rId3"/>
                <a:stretch>
                  <a:fillRect l="-1849" b="-165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文本框 4">
            <a:extLst>
              <a:ext uri="{FF2B5EF4-FFF2-40B4-BE49-F238E27FC236}">
                <a16:creationId xmlns:a16="http://schemas.microsoft.com/office/drawing/2014/main" id="{65FBBC6F-2FB4-3299-619C-F1EFDA882317}"/>
              </a:ext>
            </a:extLst>
          </p:cNvPr>
          <p:cNvSpPr txBox="1"/>
          <p:nvPr/>
        </p:nvSpPr>
        <p:spPr>
          <a:xfrm>
            <a:off x="7752115" y="1628875"/>
            <a:ext cx="67659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7872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E4649F-1B82-A4F1-D155-2DCEFA907E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6F9E090-9FB2-319C-B3FC-D02FAACBF8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622" y="260780"/>
            <a:ext cx="10872755" cy="5804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英国曼彻斯特大学的两位科学家因为成功地从石墨中分离出石墨烯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荣获了诺贝尔物理学奖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石墨烯目前是世上最薄却也是最坚硬的纳米材料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同时还是导电性最好的材料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其理论厚度仅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34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米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将这个数用科学记数法表示为 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 　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34×10</a:t>
            </a:r>
            <a:r>
              <a:rPr kumimoji="0" lang="en-US" altLang="zh-CN" sz="3600" b="1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-9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   B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4×10</a:t>
            </a:r>
            <a:r>
              <a:rPr kumimoji="0" lang="en-US" altLang="zh-CN" sz="3600" b="1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-9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4×10</a:t>
            </a:r>
            <a:r>
              <a:rPr kumimoji="0" lang="en-US" altLang="zh-CN" sz="3600" b="1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-10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   D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3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4×10</a:t>
            </a:r>
            <a:r>
              <a:rPr kumimoji="0" lang="en-US" altLang="zh-CN" sz="3600" b="1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-11</a:t>
            </a:r>
            <a:endParaRPr kumimoji="0" lang="en-US" altLang="zh-CN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4BDCBD93-4C51-4AF5-E578-CD004F943B96}"/>
              </a:ext>
            </a:extLst>
          </p:cNvPr>
          <p:cNvSpPr txBox="1"/>
          <p:nvPr/>
        </p:nvSpPr>
        <p:spPr>
          <a:xfrm>
            <a:off x="5879985" y="3789025"/>
            <a:ext cx="64804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38584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274E45-515E-41F0-4C7F-BFF72D5BF0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0938170D-7606-88C1-18A8-40FAB486EE36}"/>
                  </a:ext>
                </a:extLst>
              </p:cNvPr>
              <p:cNvSpPr txBox="1"/>
              <p:nvPr/>
            </p:nvSpPr>
            <p:spPr>
              <a:xfrm>
                <a:off x="623619" y="620805"/>
                <a:ext cx="10584735" cy="144655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关于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的方程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的根为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=1,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应取值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36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	        B</a:t>
                </a:r>
                <a:r>
                  <a:rPr lang="en-US" altLang="zh-CN" sz="36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	        C</a:t>
                </a:r>
                <a:r>
                  <a:rPr lang="en-US" altLang="zh-CN" sz="36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-1    	 D</a:t>
                </a:r>
                <a:r>
                  <a:rPr lang="en-US" altLang="zh-CN" sz="36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-3</a:t>
                </a:r>
                <a:endParaRPr lang="zh-CN" altLang="zh-CN" sz="36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0938170D-7606-88C1-18A8-40FAB486EE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19" y="620805"/>
                <a:ext cx="10584735" cy="1446550"/>
              </a:xfrm>
              <a:prstGeom prst="rect">
                <a:avLst/>
              </a:prstGeom>
              <a:blipFill>
                <a:blip r:embed="rId3"/>
                <a:stretch>
                  <a:fillRect l="-1727" t="-422" b="-1476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65B95EE3-BA44-3843-FD74-5561ECE14155}"/>
                  </a:ext>
                </a:extLst>
              </p:cNvPr>
              <p:cNvSpPr txBox="1"/>
              <p:nvPr/>
            </p:nvSpPr>
            <p:spPr>
              <a:xfrm>
                <a:off x="632454" y="2246060"/>
                <a:ext cx="10584735" cy="16929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若分式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的值相等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等于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60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	         B</a:t>
                </a:r>
                <a:r>
                  <a:rPr lang="en-US" altLang="zh-CN" sz="36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	         C</a:t>
                </a:r>
                <a:r>
                  <a:rPr lang="en-US" altLang="zh-CN" sz="36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/>
                        </m:ctrlPr>
                      </m:fPr>
                      <m:num>
                        <m:r>
                          <a:rPr lang="en-US" altLang="zh-CN" sz="3600" b="1" i="1"/>
                          <m:t>𝟏</m:t>
                        </m:r>
                      </m:num>
                      <m:den>
                        <m:r>
                          <a:rPr lang="en-US" altLang="zh-CN" sz="3600" b="1" i="1"/>
                          <m:t>𝟐</m:t>
                        </m:r>
                      </m:den>
                    </m:f>
                  </m:oMath>
                </a14:m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D</a:t>
                </a:r>
                <a:r>
                  <a:rPr lang="en-US" altLang="zh-CN" sz="36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/>
                        </m:ctrlPr>
                      </m:fPr>
                      <m:num>
                        <m:r>
                          <a:rPr lang="en-US" altLang="zh-CN" sz="3600" b="1" i="1"/>
                          <m:t>𝟏</m:t>
                        </m:r>
                      </m:num>
                      <m:den>
                        <m:r>
                          <a:rPr lang="en-US" altLang="zh-CN" sz="3600" b="1" i="1"/>
                          <m:t>𝟖</m:t>
                        </m:r>
                      </m:den>
                    </m:f>
                  </m:oMath>
                </a14:m>
                <a:endParaRPr lang="zh-CN" altLang="zh-CN" sz="36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65B95EE3-BA44-3843-FD74-5561ECE141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454" y="2246060"/>
                <a:ext cx="10584735" cy="1692964"/>
              </a:xfrm>
              <a:prstGeom prst="rect">
                <a:avLst/>
              </a:prstGeom>
              <a:blipFill>
                <a:blip r:embed="rId4"/>
                <a:stretch>
                  <a:fillRect l="-1786" b="-50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文本框 6">
            <a:extLst>
              <a:ext uri="{FF2B5EF4-FFF2-40B4-BE49-F238E27FC236}">
                <a16:creationId xmlns:a16="http://schemas.microsoft.com/office/drawing/2014/main" id="{38D773DD-510B-13C8-3A08-D7A5A064B619}"/>
              </a:ext>
            </a:extLst>
          </p:cNvPr>
          <p:cNvSpPr txBox="1"/>
          <p:nvPr/>
        </p:nvSpPr>
        <p:spPr>
          <a:xfrm>
            <a:off x="9768255" y="764815"/>
            <a:ext cx="60459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AE4772D0-A1C9-4F55-51F0-71F69C333BDD}"/>
              </a:ext>
            </a:extLst>
          </p:cNvPr>
          <p:cNvSpPr txBox="1"/>
          <p:nvPr/>
        </p:nvSpPr>
        <p:spPr>
          <a:xfrm>
            <a:off x="8481001" y="2413441"/>
            <a:ext cx="53258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0B682FE8-8406-5619-26B3-6E05734B66A6}"/>
                  </a:ext>
                </a:extLst>
              </p:cNvPr>
              <p:cNvSpPr txBox="1"/>
              <p:nvPr/>
            </p:nvSpPr>
            <p:spPr>
              <a:xfrm>
                <a:off x="638476" y="4096839"/>
                <a:ext cx="7848545" cy="178850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z="32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分式方程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2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=0</a:t>
                </a:r>
                <a:r>
                  <a:rPr lang="zh-CN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的根是</a:t>
                </a:r>
                <a:r>
                  <a:rPr lang="en-US" altLang="zh-CN" sz="32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32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2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sz="32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2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32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r>
                  <a:rPr lang="en-US" altLang="zh-CN" sz="3200" b="1" dirty="0" err="1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200" b="1" i="1" dirty="0" err="1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.x</a:t>
                </a:r>
                <a:r>
                  <a:rPr lang="en-US" altLang="zh-CN" sz="32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=1	               </a:t>
                </a:r>
                <a:r>
                  <a:rPr lang="en-US" altLang="zh-CN" sz="3200" b="1" dirty="0" err="1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3200" b="1" i="1" dirty="0" err="1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.x</a:t>
                </a:r>
                <a:r>
                  <a:rPr lang="en-US" altLang="zh-CN" sz="32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=-1</a:t>
                </a:r>
                <a:endParaRPr lang="zh-CN" altLang="zh-CN" sz="32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r>
                  <a:rPr lang="en-US" altLang="zh-CN" sz="3200" b="1" dirty="0" err="1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3200" b="1" i="1" dirty="0" err="1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.x</a:t>
                </a:r>
                <a:r>
                  <a:rPr lang="en-US" altLang="zh-CN" sz="32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=2	               </a:t>
                </a:r>
                <a:r>
                  <a:rPr lang="en-US" altLang="zh-CN" sz="3200" b="1" dirty="0" err="1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sz="3200" b="1" i="1" dirty="0" err="1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.x</a:t>
                </a:r>
                <a:r>
                  <a:rPr lang="en-US" altLang="zh-CN" sz="32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=-2</a:t>
                </a:r>
                <a:endParaRPr lang="zh-CN" altLang="zh-CN" sz="32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0B682FE8-8406-5619-26B3-6E05734B66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476" y="4096839"/>
                <a:ext cx="7848545" cy="1788503"/>
              </a:xfrm>
              <a:prstGeom prst="rect">
                <a:avLst/>
              </a:prstGeom>
              <a:blipFill>
                <a:blip r:embed="rId5"/>
                <a:stretch>
                  <a:fillRect l="-2020" b="-102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文本框 10">
            <a:extLst>
              <a:ext uri="{FF2B5EF4-FFF2-40B4-BE49-F238E27FC236}">
                <a16:creationId xmlns:a16="http://schemas.microsoft.com/office/drawing/2014/main" id="{54FC8699-4E61-9636-12F7-A927BD9DA865}"/>
              </a:ext>
            </a:extLst>
          </p:cNvPr>
          <p:cNvSpPr txBox="1"/>
          <p:nvPr/>
        </p:nvSpPr>
        <p:spPr>
          <a:xfrm>
            <a:off x="5591965" y="4221055"/>
            <a:ext cx="67659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6726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C13C86-2DE3-6FCA-D8F8-5AF2F93694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6EB1D979-F623-7ECB-D229-E1203EE12F8B}"/>
                  </a:ext>
                </a:extLst>
              </p:cNvPr>
              <p:cNvSpPr txBox="1"/>
              <p:nvPr/>
            </p:nvSpPr>
            <p:spPr>
              <a:xfrm>
                <a:off x="551615" y="620805"/>
                <a:ext cx="10728745" cy="501695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某校距利州广场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30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千米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小刚和小明都要去利州广场参加“实现伟大中国梦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建设美丽繁荣和谐四川”主题活动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已知小明以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千米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/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时的速度骑自行车出发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小时后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小刚骑电动自行车出发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若小刚的速度为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 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千米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/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且小明、小刚同时到达利州广场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则下列等式成立的是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𝟑𝟎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+1=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𝟑𝟎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𝟏𝟐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     B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𝟑𝟎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𝟑𝟎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𝟏𝟐</m:t>
                        </m:r>
                      </m:den>
                    </m:f>
                  </m:oMath>
                </a14:m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𝟑𝟎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𝟑𝟎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𝟏𝟐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+1	               D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𝟑𝟎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𝟑𝟎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𝟏𝟐</m:t>
                        </m:r>
                      </m:den>
                    </m:f>
                  </m:oMath>
                </a14:m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6EB1D979-F623-7ECB-D229-E1203EE12F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615" y="620805"/>
                <a:ext cx="10728745" cy="5016951"/>
              </a:xfrm>
              <a:prstGeom prst="rect">
                <a:avLst/>
              </a:prstGeom>
              <a:blipFill>
                <a:blip r:embed="rId3"/>
                <a:stretch>
                  <a:fillRect l="-1705" t="-2430" r="-1761" b="-109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文本框 2">
            <a:extLst>
              <a:ext uri="{FF2B5EF4-FFF2-40B4-BE49-F238E27FC236}">
                <a16:creationId xmlns:a16="http://schemas.microsoft.com/office/drawing/2014/main" id="{CA3371EB-2734-722D-21D7-8268735AA229}"/>
              </a:ext>
            </a:extLst>
          </p:cNvPr>
          <p:cNvSpPr txBox="1"/>
          <p:nvPr/>
        </p:nvSpPr>
        <p:spPr>
          <a:xfrm>
            <a:off x="2495750" y="3429000"/>
            <a:ext cx="5760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24681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8953EC-2071-9232-EB2C-215D44B99B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3E2454AF-3E82-9ACB-40E7-416CD7CEA341}"/>
                  </a:ext>
                </a:extLst>
              </p:cNvPr>
              <p:cNvSpPr txBox="1"/>
              <p:nvPr/>
            </p:nvSpPr>
            <p:spPr>
              <a:xfrm>
                <a:off x="789883" y="2812951"/>
                <a:ext cx="10562482" cy="284949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若代数式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-1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的值为零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zh-CN" altLang="zh-CN" sz="3600" b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</a:t>
                </a:r>
                <a:r>
                  <a:rPr lang="zh-CN" altLang="zh-CN" sz="3600" b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计算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使结果中只含正整数指数幂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:(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-3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-2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-2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·(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-1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-3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i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               </a:t>
                </a:r>
                <a:r>
                  <a:rPr lang="zh-CN" altLang="zh-CN" sz="3600" b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3E2454AF-3E82-9ACB-40E7-416CD7CEA3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883" y="2812951"/>
                <a:ext cx="10562482" cy="2849498"/>
              </a:xfrm>
              <a:prstGeom prst="rect">
                <a:avLst/>
              </a:prstGeom>
              <a:blipFill>
                <a:blip r:embed="rId3"/>
                <a:stretch>
                  <a:fillRect l="-1790" b="-70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文本框 4">
            <a:extLst>
              <a:ext uri="{FF2B5EF4-FFF2-40B4-BE49-F238E27FC236}">
                <a16:creationId xmlns:a16="http://schemas.microsoft.com/office/drawing/2014/main" id="{B81B9233-50E3-EE98-A3C8-1E80219446BD}"/>
              </a:ext>
            </a:extLst>
          </p:cNvPr>
          <p:cNvSpPr txBox="1"/>
          <p:nvPr/>
        </p:nvSpPr>
        <p:spPr>
          <a:xfrm>
            <a:off x="767629" y="332785"/>
            <a:ext cx="9144635" cy="24801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二、填空题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每题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kumimoji="0" lang="zh-CN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kumimoji="0" lang="zh-CN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zh-CN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将科学记数法表示的数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-1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2×10</a:t>
            </a:r>
            <a:r>
              <a:rPr kumimoji="0" lang="en-US" altLang="zh-CN" sz="36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-4</a:t>
            </a:r>
            <a:r>
              <a:rPr kumimoji="0" lang="zh-CN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写成小数是</a:t>
            </a:r>
            <a:r>
              <a:rPr kumimoji="0" lang="zh-CN" altLang="zh-CN" sz="3600" b="1" i="0" u="sng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kumimoji="0" lang="en-US" altLang="zh-CN" sz="3600" b="1" i="0" u="sng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kumimoji="0" lang="zh-CN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F6FD17EA-9605-9366-99D1-F6DBEF18A414}"/>
              </a:ext>
            </a:extLst>
          </p:cNvPr>
          <p:cNvSpPr txBox="1"/>
          <p:nvPr/>
        </p:nvSpPr>
        <p:spPr>
          <a:xfrm>
            <a:off x="1847705" y="2166620"/>
            <a:ext cx="20161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1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kumimoji="0" lang="en-US" altLang="zh-CN" sz="3600" b="1" i="0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kumimoji="0" lang="en-US" altLang="zh-CN" sz="3600" b="1" i="1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600" b="1" i="0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</a:t>
            </a:r>
            <a:r>
              <a:rPr kumimoji="0" lang="en-US" altLang="zh-CN" sz="3600" b="1" i="1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3600" b="1" i="0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kumimoji="0" lang="zh-CN" altLang="zh-CN" sz="3600" b="1" i="0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AA91CC54-E251-ECFB-95F7-C45B71DE9CA5}"/>
              </a:ext>
            </a:extLst>
          </p:cNvPr>
          <p:cNvSpPr txBox="1"/>
          <p:nvPr/>
        </p:nvSpPr>
        <p:spPr>
          <a:xfrm>
            <a:off x="7320085" y="3136116"/>
            <a:ext cx="53258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endParaRPr lang="zh-CN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41F50F06-D99C-1336-7B14-E3330B9F76C7}"/>
                  </a:ext>
                </a:extLst>
              </p:cNvPr>
              <p:cNvSpPr txBox="1"/>
              <p:nvPr/>
            </p:nvSpPr>
            <p:spPr>
              <a:xfrm>
                <a:off x="1602984" y="4674414"/>
                <a:ext cx="1252791" cy="97334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zh-CN" altLang="zh-CN" sz="2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DB251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kumimoji="0" lang="zh-CN" altLang="zh-CN" sz="2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DB251C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kumimoji="0" lang="en-US" altLang="zh-CN" sz="2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DB251C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𝒂</m:t>
                              </m:r>
                            </m:e>
                            <m:sup>
                              <m:r>
                                <a:rPr kumimoji="0" lang="en-US" altLang="zh-CN" sz="2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DB251C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𝟗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kumimoji="0" lang="zh-CN" altLang="zh-CN" sz="2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DB251C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kumimoji="0" lang="en-US" altLang="zh-CN" sz="2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DB251C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𝒃</m:t>
                              </m:r>
                            </m:e>
                            <m:sup>
                              <m:r>
                                <a:rPr kumimoji="0" lang="en-US" altLang="zh-CN" sz="2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DB251C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𝟓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zh-CN" altLang="en-US" sz="1400" dirty="0">
                  <a:solidFill>
                    <a:srgbClr val="DB251C"/>
                  </a:solidFill>
                </a:endParaRPr>
              </a:p>
            </p:txBody>
          </p:sp>
        </mc:Choice>
        <mc:Fallback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41F50F06-D99C-1336-7B14-E3330B9F76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2984" y="4674414"/>
                <a:ext cx="1252791" cy="97334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09716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90A047-CB08-6D4A-575A-FC46637579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B875982A-E141-94A1-5664-4A5DB633C139}"/>
                  </a:ext>
                </a:extLst>
              </p:cNvPr>
              <p:cNvSpPr txBox="1"/>
              <p:nvPr/>
            </p:nvSpPr>
            <p:spPr>
              <a:xfrm>
                <a:off x="551615" y="692810"/>
                <a:ext cx="10872755" cy="42807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若关于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的不等式组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𝟑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𝒙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𝟒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≥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𝟐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𝒙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𝟕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</m:e>
                          </m:mr>
                          <m:mr>
                            <m:e>
                              <m:f>
                                <m:fPr>
                                  <m:ctrlPr>
                                    <a:rPr lang="zh-CN" altLang="zh-CN" sz="36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36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方正书宋_GBK"/>
                                      <a:cs typeface="Times New Roman" panose="02020603050405020304" pitchFamily="18" charset="0"/>
                                    </a:rPr>
                                    <m:t>𝒙</m:t>
                                  </m:r>
                                  <m:r>
                                    <a:rPr lang="en-US" altLang="zh-CN" sz="36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方正书宋_GBK"/>
                                      <a:cs typeface="Times New Roman" panose="02020603050405020304" pitchFamily="18" charset="0"/>
                                    </a:rPr>
                                    <m:t>+</m:t>
                                  </m:r>
                                  <m:r>
                                    <a:rPr lang="en-US" altLang="zh-CN" sz="36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方正书宋_GBK"/>
                                      <a:cs typeface="Times New Roman" panose="02020603050405020304" pitchFamily="18" charset="0"/>
                                    </a:rPr>
                                    <m:t>𝒂</m:t>
                                  </m:r>
                                </m:num>
                                <m:den>
                                  <m:r>
                                    <a:rPr lang="en-US" altLang="zh-CN" sz="36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方正书宋_GBK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den>
                              </m:f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𝟏</m:t>
                              </m:r>
                              <m:r>
                                <a:rPr lang="en-US" altLang="zh-CN" sz="36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𝒙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的解集为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≥3,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且关于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的分式方程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=1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有非负数解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则满足条件的所有整数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的值之和为</a:t>
                </a:r>
                <a:r>
                  <a:rPr lang="zh-CN" altLang="zh-CN" sz="3600" b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B875982A-E141-94A1-5664-4A5DB633C1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615" y="692810"/>
                <a:ext cx="10872755" cy="4280787"/>
              </a:xfrm>
              <a:prstGeom prst="rect">
                <a:avLst/>
              </a:prstGeom>
              <a:blipFill>
                <a:blip r:embed="rId3"/>
                <a:stretch>
                  <a:fillRect l="-1682" r="-2691" b="-45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文本框 4">
            <a:extLst>
              <a:ext uri="{FF2B5EF4-FFF2-40B4-BE49-F238E27FC236}">
                <a16:creationId xmlns:a16="http://schemas.microsoft.com/office/drawing/2014/main" id="{5D7BC447-5EB7-34C4-3B77-793BB0C3B657}"/>
              </a:ext>
            </a:extLst>
          </p:cNvPr>
          <p:cNvSpPr txBox="1"/>
          <p:nvPr/>
        </p:nvSpPr>
        <p:spPr>
          <a:xfrm>
            <a:off x="5685696" y="4292226"/>
            <a:ext cx="60459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70160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3D1E08-0491-498D-A8C9-E355458E0E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91B64F99-5E5D-452A-9732-65DF2E2B6527}"/>
                  </a:ext>
                </a:extLst>
              </p:cNvPr>
              <p:cNvSpPr txBox="1"/>
              <p:nvPr/>
            </p:nvSpPr>
            <p:spPr>
              <a:xfrm>
                <a:off x="551615" y="620805"/>
                <a:ext cx="9936690" cy="20236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三、解答题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每题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共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40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11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若关于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的分式方程</a:t>
                </a:r>
                <a:r>
                  <a:rPr lang="zh-CN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=-1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无解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求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91B64F99-5E5D-452A-9732-65DF2E2B65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615" y="620805"/>
                <a:ext cx="9936690" cy="2023631"/>
              </a:xfrm>
              <a:prstGeom prst="rect">
                <a:avLst/>
              </a:prstGeom>
              <a:blipFill>
                <a:blip r:embed="rId3"/>
                <a:stretch>
                  <a:fillRect l="-1839" b="-42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BF758A37-867D-ACB0-47CC-3F1737A73BC2}"/>
                  </a:ext>
                </a:extLst>
              </p:cNvPr>
              <p:cNvSpPr txBox="1"/>
              <p:nvPr/>
            </p:nvSpPr>
            <p:spPr>
              <a:xfrm>
                <a:off x="623620" y="2564940"/>
                <a:ext cx="10944760" cy="284949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关于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的分式方程</a:t>
                </a:r>
                <a:r>
                  <a:rPr lang="zh-CN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无解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即是方程有增根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又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</a:t>
                </a:r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方程可转化为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x+m=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-x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3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m=-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BF758A37-867D-ACB0-47CC-3F1737A73B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20" y="2564940"/>
                <a:ext cx="10944760" cy="2849498"/>
              </a:xfrm>
              <a:prstGeom prst="rect">
                <a:avLst/>
              </a:prstGeom>
              <a:blipFill>
                <a:blip r:embed="rId4"/>
                <a:stretch>
                  <a:fillRect l="-1670" r="-2673" b="-72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51156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23B4C3-5562-4F6E-54ED-DF92D27B57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6BE9B68F-7949-94A9-694F-C7888CB53BE7}"/>
                  </a:ext>
                </a:extLst>
              </p:cNvPr>
              <p:cNvSpPr txBox="1"/>
              <p:nvPr/>
            </p:nvSpPr>
            <p:spPr>
              <a:xfrm>
                <a:off x="623620" y="476795"/>
                <a:ext cx="6105524" cy="144655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解分式方程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=-1;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6BE9B68F-7949-94A9-694F-C7888CB53B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20" y="476795"/>
                <a:ext cx="6105524" cy="1446550"/>
              </a:xfrm>
              <a:prstGeom prst="rect">
                <a:avLst/>
              </a:prstGeom>
              <a:blipFill>
                <a:blip r:embed="rId3"/>
                <a:stretch>
                  <a:fillRect l="-2994" t="-7983" b="-588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3C53EFD3-A8C7-08A2-645B-CB32016D3BA1}"/>
                  </a:ext>
                </a:extLst>
              </p:cNvPr>
              <p:cNvSpPr txBox="1"/>
              <p:nvPr/>
            </p:nvSpPr>
            <p:spPr>
              <a:xfrm>
                <a:off x="656146" y="2204915"/>
                <a:ext cx="7528000" cy="36009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方程两边都乘以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x+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1)(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x-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1),</a:t>
                </a:r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</a:p>
              <a:p>
                <a:pPr algn="just"/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x+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1)(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x+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2)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1),</a:t>
                </a:r>
                <a:endParaRPr lang="zh-CN" altLang="zh-CN" sz="3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整理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1,</a:t>
                </a:r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经检验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是原方程的解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故原方程的解是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3C53EFD3-A8C7-08A2-645B-CB32016D3B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146" y="2204915"/>
                <a:ext cx="7528000" cy="3600986"/>
              </a:xfrm>
              <a:prstGeom prst="rect">
                <a:avLst/>
              </a:prstGeom>
              <a:blipFill>
                <a:blip r:embed="rId4"/>
                <a:stretch>
                  <a:fillRect l="-2510" t="-3390" b="-20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58337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ZDlkNWFlNzljY2ZmNmU2YzY4ZDViMGQwMmJkNTg1NjEifQ==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137</TotalTime>
  <Words>966</Words>
  <Application>Microsoft Office PowerPoint</Application>
  <PresentationFormat>宽屏</PresentationFormat>
  <Paragraphs>74</Paragraphs>
  <Slides>13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0" baseType="lpstr">
      <vt:lpstr>黑体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PC</cp:lastModifiedBy>
  <cp:revision>335</cp:revision>
  <dcterms:created xsi:type="dcterms:W3CDTF">2016-07-05T04:43:00Z</dcterms:created>
  <dcterms:modified xsi:type="dcterms:W3CDTF">2024-11-16T15:30:58Z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2052-12.1.0.16729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