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267" r:id="rId2"/>
    <p:sldId id="2689" r:id="rId3"/>
    <p:sldId id="2690" r:id="rId4"/>
    <p:sldId id="2691" r:id="rId5"/>
    <p:sldId id="2692" r:id="rId6"/>
    <p:sldId id="2693" r:id="rId7"/>
    <p:sldId id="2694" r:id="rId8"/>
    <p:sldId id="2695" r:id="rId9"/>
    <p:sldId id="2696" r:id="rId10"/>
    <p:sldId id="2697" r:id="rId11"/>
    <p:sldId id="2698" r:id="rId12"/>
    <p:sldId id="2699" r:id="rId13"/>
    <p:sldId id="2700" r:id="rId14"/>
    <p:sldId id="2701" r:id="rId15"/>
    <p:sldId id="2702" r:id="rId16"/>
    <p:sldId id="2703" r:id="rId17"/>
    <p:sldId id="2704" r:id="rId18"/>
    <p:sldId id="2705" r:id="rId19"/>
  </p:sldIdLst>
  <p:sldSz cx="12192000" cy="6858000"/>
  <p:notesSz cx="6858000" cy="9144000"/>
  <p:custDataLst>
    <p:tags r:id="rId21"/>
  </p:custDataLst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37" userDrawn="1">
          <p15:clr>
            <a:srgbClr val="A4A3A4"/>
          </p15:clr>
        </p15:guide>
        <p15:guide id="2" pos="385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251C"/>
    <a:srgbClr val="E5F5FC"/>
    <a:srgbClr val="00A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030" autoAdjust="0"/>
    <p:restoredTop sz="94660"/>
  </p:normalViewPr>
  <p:slideViewPr>
    <p:cSldViewPr showGuides="1">
      <p:cViewPr varScale="1">
        <p:scale>
          <a:sx n="80" d="100"/>
          <a:sy n="80" d="100"/>
        </p:scale>
        <p:origin x="504" y="62"/>
      </p:cViewPr>
      <p:guideLst>
        <p:guide orient="horz" pos="2237"/>
        <p:guide pos="385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6" d="100"/>
        <a:sy n="76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15D508-7561-704A-41BE-CD90814B7B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137EFE95-1B1D-4259-1581-916E5F83B96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CE495165-2A21-7528-E471-C5FB4DFAD5A1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30023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A0FE08-984C-0927-5E70-8CF64F2BAC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5703CC77-9A90-F005-CB80-E6C1CFF8609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CB3F56C7-67A7-6A7A-D203-92813F1F2659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91000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653C94-6ABC-2AAC-F8DD-E3EBF5837E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C1837B68-6B2E-1ABC-EE0C-6EF9C8A94D1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9DF48E47-D04E-2C65-6C8E-0CAFA58E752D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59184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4BDA8A-E24D-FBFB-ADC8-B936382EE3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B81CC5AF-5013-9A97-5A1F-C99194134D0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486AE85F-CFAA-1B7E-F127-9A56870F3B81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91152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8BB533-6ED8-67E5-996F-18EF17B09F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AEEDA88C-CCEB-E692-5CF7-3ED653BD1F5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FCF7A071-978D-39CF-425E-BE0602D1B504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52352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30FD00-6BA5-6BE7-6896-24EC9F529B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A3AABF8E-6599-D6C4-47F1-4A4680F93D3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F0E9100A-4001-22DE-DADD-7986340AB964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55372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6EA649-71D0-18B1-FAEF-70F8D4763E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439BD344-2816-C809-F357-73D60FE4B43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84C79574-083D-0426-1654-95CC2C729AAB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18874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33EA2E-89C8-BAFA-7013-F756929094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C9D5AB05-A7E4-AA67-2139-FF64BF4BA11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5E0A640B-B7C3-6FB6-3290-4277674ADD2D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40975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244619-08F3-0BD3-307D-CBB7A5049C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4C9BD2F1-AED6-AD17-ABB5-8EB027E0523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5EF0A397-FD14-A0E0-2D3B-6E6F90857F00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17030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409075-CFA3-2EB1-00D3-25693FF9B2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90C0649B-822F-3298-E101-F82FFFE4067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C8787130-D105-B968-4E7F-7B93CF53F22A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8591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20C0DB-A3E5-2BDB-4E7C-516617D947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87C11B06-85DA-F7DA-BDAB-8310C4C335B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28B65CEA-CF5E-CE9D-3555-3B289F737EFD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94197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7DFFFC-9DB1-85D8-6D39-C1F41E3004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3BEB96DE-C89E-1C3D-9FB4-584E8904394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46FCDB50-EC0F-2D5F-6F5A-E167118032B7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146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8529C6-78D7-8F45-E1CB-07668E5E80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D759ADED-82C8-7F4C-203A-B3065E73E4A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B3C8FED4-8B87-6831-E9EB-C89C4D2ECE1F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89950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5125C1-E5B9-4978-0392-1366EAD1D4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7139D246-6B8D-0293-E227-25D50C8AF41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60C03B18-5B66-673C-D8BB-7F401D30CFEA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7816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C0252C-54ED-4357-A837-57D617CB24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D0E43C01-A6D6-C045-C2FB-6B0E87E4B61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C816B8BD-7535-3023-3095-E88758BCA0CA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20219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E920BC-75D1-ABFC-F58E-26064A36CB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78A33D27-6064-4FDE-E594-FCD3541C8A3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369BBDFC-121F-7FB2-E8A1-6BD043D236B6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96232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12D34A-9453-62D8-3029-60F267F329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09A1D7E6-C534-9F65-2B11-08D0A2AB02E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F013A097-60F5-7DB8-6BDC-B2A097BE69E9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0626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T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t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T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T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2A8806A7-8C03-9893-D6F6-33171C84588C}"/>
              </a:ext>
            </a:extLst>
          </p:cNvPr>
          <p:cNvSpPr txBox="1"/>
          <p:nvPr/>
        </p:nvSpPr>
        <p:spPr>
          <a:xfrm>
            <a:off x="983645" y="1340855"/>
            <a:ext cx="9720675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zh-CN" sz="6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《函数及其图象》</a:t>
            </a:r>
            <a:endParaRPr lang="en-US" altLang="zh-CN" sz="60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/>
            <a:endParaRPr lang="en-US" altLang="zh-CN" sz="60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/>
            <a:r>
              <a:rPr lang="zh-CN" altLang="zh-CN" sz="6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阶段测试卷</a:t>
            </a:r>
            <a:r>
              <a:rPr lang="en-US" altLang="zh-CN" sz="6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6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en-US" altLang="zh-CN" sz="6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60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799644-BC53-B4D5-6DB2-69D415A6CE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C86C768E-B984-4FED-5B64-BC0A978851E7}"/>
              </a:ext>
            </a:extLst>
          </p:cNvPr>
          <p:cNvSpPr txBox="1"/>
          <p:nvPr/>
        </p:nvSpPr>
        <p:spPr>
          <a:xfrm>
            <a:off x="767630" y="547121"/>
            <a:ext cx="61055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直接写出点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P'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的坐标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A5376BC9-378B-9DAF-D932-6AFDCF7D3600}"/>
              </a:ext>
            </a:extLst>
          </p:cNvPr>
          <p:cNvSpPr txBox="1"/>
          <p:nvPr/>
        </p:nvSpPr>
        <p:spPr>
          <a:xfrm>
            <a:off x="790730" y="1232864"/>
            <a:ext cx="61055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P'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(2,4)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43F3693E-873A-1BA9-B9CC-4900BD29C801}"/>
              </a:ext>
            </a:extLst>
          </p:cNvPr>
          <p:cNvSpPr txBox="1"/>
          <p:nvPr/>
        </p:nvSpPr>
        <p:spPr>
          <a:xfrm>
            <a:off x="800255" y="2361058"/>
            <a:ext cx="61055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求反比例函数的表达式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8E1FDF77-EAEA-8CB6-FB41-89888AD97CA2}"/>
                  </a:ext>
                </a:extLst>
              </p:cNvPr>
              <p:cNvSpPr txBox="1"/>
              <p:nvPr/>
            </p:nvSpPr>
            <p:spPr>
              <a:xfrm>
                <a:off x="767630" y="3284990"/>
                <a:ext cx="6105524" cy="225516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(3)</a:t>
                </a:r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将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P'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(2,4)</a:t>
                </a:r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代入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𝒌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𝒌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k=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反比例函数的表达式为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𝟖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8E1FDF77-EAEA-8CB6-FB41-89888AD97C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630" y="3284990"/>
                <a:ext cx="6105524" cy="2255169"/>
              </a:xfrm>
              <a:prstGeom prst="rect">
                <a:avLst/>
              </a:prstGeom>
              <a:blipFill>
                <a:blip r:embed="rId3"/>
                <a:stretch>
                  <a:fillRect l="-3097" r="-2997" b="-35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image12.jpeg">
            <a:extLst>
              <a:ext uri="{FF2B5EF4-FFF2-40B4-BE49-F238E27FC236}">
                <a16:creationId xmlns:a16="http://schemas.microsoft.com/office/drawing/2014/main" id="{4D6ED4DF-0C02-2F78-D650-2A222B7723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40135" y="2204915"/>
            <a:ext cx="3528245" cy="3052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902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6D6A0A-EC32-DBE2-3569-2110156970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95C7863F-A4CE-ED6F-E858-9F1FF5E2C146}"/>
                  </a:ext>
                </a:extLst>
              </p:cNvPr>
              <p:cNvSpPr txBox="1"/>
              <p:nvPr/>
            </p:nvSpPr>
            <p:spPr>
              <a:xfrm>
                <a:off x="551615" y="465492"/>
                <a:ext cx="11088770" cy="20005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下表反映了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之间存在某种函数关系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现给出了几种可能的函数关系式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+7,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-5,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𝟔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-1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95C7863F-A4CE-ED6F-E858-9F1FF5E2C1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615" y="465492"/>
                <a:ext cx="11088770" cy="2000548"/>
              </a:xfrm>
              <a:prstGeom prst="rect">
                <a:avLst/>
              </a:prstGeom>
              <a:blipFill>
                <a:blip r:embed="rId3"/>
                <a:stretch>
                  <a:fillRect l="-1648" t="-5775" r="-1648" b="-39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D03B79F6-DEAC-073D-C910-05A161743E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6675482"/>
              </p:ext>
            </p:extLst>
          </p:nvPr>
        </p:nvGraphicFramePr>
        <p:xfrm>
          <a:off x="3071790" y="2636945"/>
          <a:ext cx="6552455" cy="1155700"/>
        </p:xfrm>
        <a:graphic>
          <a:graphicData uri="http://schemas.openxmlformats.org/drawingml/2006/table">
            <a:tbl>
              <a:tblPr firstRow="1" firstCol="1" bandRow="1"/>
              <a:tblGrid>
                <a:gridCol w="936065">
                  <a:extLst>
                    <a:ext uri="{9D8B030D-6E8A-4147-A177-3AD203B41FA5}">
                      <a16:colId xmlns:a16="http://schemas.microsoft.com/office/drawing/2014/main" val="2784601991"/>
                    </a:ext>
                  </a:extLst>
                </a:gridCol>
                <a:gridCol w="936065">
                  <a:extLst>
                    <a:ext uri="{9D8B030D-6E8A-4147-A177-3AD203B41FA5}">
                      <a16:colId xmlns:a16="http://schemas.microsoft.com/office/drawing/2014/main" val="2358840126"/>
                    </a:ext>
                  </a:extLst>
                </a:gridCol>
                <a:gridCol w="936065">
                  <a:extLst>
                    <a:ext uri="{9D8B030D-6E8A-4147-A177-3AD203B41FA5}">
                      <a16:colId xmlns:a16="http://schemas.microsoft.com/office/drawing/2014/main" val="1261943365"/>
                    </a:ext>
                  </a:extLst>
                </a:gridCol>
                <a:gridCol w="936065">
                  <a:extLst>
                    <a:ext uri="{9D8B030D-6E8A-4147-A177-3AD203B41FA5}">
                      <a16:colId xmlns:a16="http://schemas.microsoft.com/office/drawing/2014/main" val="2702158187"/>
                    </a:ext>
                  </a:extLst>
                </a:gridCol>
                <a:gridCol w="936065">
                  <a:extLst>
                    <a:ext uri="{9D8B030D-6E8A-4147-A177-3AD203B41FA5}">
                      <a16:colId xmlns:a16="http://schemas.microsoft.com/office/drawing/2014/main" val="876102340"/>
                    </a:ext>
                  </a:extLst>
                </a:gridCol>
                <a:gridCol w="936065">
                  <a:extLst>
                    <a:ext uri="{9D8B030D-6E8A-4147-A177-3AD203B41FA5}">
                      <a16:colId xmlns:a16="http://schemas.microsoft.com/office/drawing/2014/main" val="510787221"/>
                    </a:ext>
                  </a:extLst>
                </a:gridCol>
                <a:gridCol w="936065">
                  <a:extLst>
                    <a:ext uri="{9D8B030D-6E8A-4147-A177-3AD203B41FA5}">
                      <a16:colId xmlns:a16="http://schemas.microsoft.com/office/drawing/2014/main" val="2930297184"/>
                    </a:ext>
                  </a:extLst>
                </a:gridCol>
              </a:tblGrid>
              <a:tr h="217805">
                <a:tc>
                  <a:txBody>
                    <a:bodyPr/>
                    <a:lstStyle/>
                    <a:p>
                      <a:pPr algn="ctr"/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-6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-5</a:t>
                      </a:r>
                      <a:endParaRPr lang="zh-CN" sz="3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36601253"/>
                  </a:ext>
                </a:extLst>
              </a:tr>
              <a:tr h="217805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</a:t>
                      </a:r>
                      <a:endParaRPr lang="zh-CN" sz="3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1.2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-2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-1.5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0739300"/>
                  </a:ext>
                </a:extLst>
              </a:tr>
            </a:tbl>
          </a:graphicData>
        </a:graphic>
      </p:graphicFrame>
      <p:sp>
        <p:nvSpPr>
          <p:cNvPr id="7" name="文本框 6">
            <a:extLst>
              <a:ext uri="{FF2B5EF4-FFF2-40B4-BE49-F238E27FC236}">
                <a16:creationId xmlns:a16="http://schemas.microsoft.com/office/drawing/2014/main" id="{94D62471-DA11-E2AD-01C7-2D065D391DA8}"/>
              </a:ext>
            </a:extLst>
          </p:cNvPr>
          <p:cNvSpPr txBox="1"/>
          <p:nvPr/>
        </p:nvSpPr>
        <p:spPr>
          <a:xfrm>
            <a:off x="551615" y="4077045"/>
            <a:ext cx="1065674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从所给出的几个式子中选出一个你认为满足上表</a:t>
            </a:r>
            <a:endParaRPr lang="en-US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endParaRPr lang="en-US" altLang="zh-CN" sz="36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要求的函数表达式</a:t>
            </a:r>
            <a:r>
              <a:rPr lang="en-US" altLang="zh-CN" sz="36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sz="36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sz="36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08EF0676-AFAB-C2A6-48EC-D2C49CBACDE8}"/>
                  </a:ext>
                </a:extLst>
              </p:cNvPr>
              <p:cNvSpPr txBox="1"/>
              <p:nvPr/>
            </p:nvSpPr>
            <p:spPr>
              <a:xfrm>
                <a:off x="4915368" y="4797095"/>
                <a:ext cx="1180632" cy="89255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kumimoji="0" lang="en-US" altLang="zh-CN" sz="3600" b="1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y=-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zh-CN" altLang="zh-CN" sz="3600" b="1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US" altLang="zh-CN" sz="3600" b="1" i="0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𝟔</m:t>
                        </m:r>
                      </m:num>
                      <m:den>
                        <m:r>
                          <a:rPr kumimoji="0" lang="en-US" altLang="zh-CN" sz="3600" b="1" i="0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𝐱</m:t>
                        </m:r>
                      </m:den>
                    </m:f>
                  </m:oMath>
                </a14:m>
                <a:endParaRPr lang="zh-CN" altLang="en-US" dirty="0">
                  <a:solidFill>
                    <a:srgbClr val="DB251C"/>
                  </a:solidFill>
                </a:endParaRPr>
              </a:p>
            </p:txBody>
          </p:sp>
        </mc:Choice>
        <mc:Fallback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08EF0676-AFAB-C2A6-48EC-D2C49CBACD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5368" y="4797095"/>
                <a:ext cx="1180632" cy="892552"/>
              </a:xfrm>
              <a:prstGeom prst="rect">
                <a:avLst/>
              </a:prstGeom>
              <a:blipFill>
                <a:blip r:embed="rId4"/>
                <a:stretch>
                  <a:fillRect l="-15464" b="-109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93147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6A5D74-C50D-D916-D5FA-C2B540692C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9A273E50-250E-BA39-7D83-63804DEA166B}"/>
              </a:ext>
            </a:extLst>
          </p:cNvPr>
          <p:cNvSpPr txBox="1"/>
          <p:nvPr/>
        </p:nvSpPr>
        <p:spPr>
          <a:xfrm>
            <a:off x="695625" y="548800"/>
            <a:ext cx="8208570" cy="8181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请说明你选择这个函数表达式的理由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09CA89B3-BB12-472D-AA57-1E876D5B956E}"/>
                  </a:ext>
                </a:extLst>
              </p:cNvPr>
              <p:cNvSpPr txBox="1"/>
              <p:nvPr/>
            </p:nvSpPr>
            <p:spPr>
              <a:xfrm>
                <a:off x="767630" y="1556870"/>
                <a:ext cx="9432655" cy="368562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:(2)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</a:t>
                </a:r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由表中所给的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的对应值的符号均相反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此函数图象在二、四象限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</a:t>
                </a:r>
                <a:r>
                  <a:rPr lang="en-US" altLang="zh-CN" sz="3600" b="1" i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xy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6)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5)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6,</a:t>
                </a:r>
                <a:endParaRPr lang="zh-CN" altLang="zh-CN" sz="3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所给出的几个式子中只有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y=-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𝟔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符合条件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09CA89B3-BB12-472D-AA57-1E876D5B95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630" y="1556870"/>
                <a:ext cx="9432655" cy="3685624"/>
              </a:xfrm>
              <a:prstGeom prst="rect">
                <a:avLst/>
              </a:prstGeom>
              <a:blipFill>
                <a:blip r:embed="rId3"/>
                <a:stretch>
                  <a:fillRect l="-2004" r="-1939" b="-18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81763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E8A985-F0F6-606E-FC00-14E42F7F71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7643256E-DC93-C4F9-2184-5F13C4752C18}"/>
              </a:ext>
            </a:extLst>
          </p:cNvPr>
          <p:cNvSpPr txBox="1"/>
          <p:nvPr/>
        </p:nvSpPr>
        <p:spPr>
          <a:xfrm>
            <a:off x="551615" y="548800"/>
            <a:ext cx="10881099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在等腰</a:t>
            </a:r>
            <a:r>
              <a:rPr lang="en-US" altLang="zh-CN" sz="32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Rt△</a:t>
            </a:r>
            <a:r>
              <a:rPr lang="en-US" altLang="zh-CN" sz="32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,∠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=90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=4,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分别在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边上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=1,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动点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以每秒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个单位长度的速度从点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出发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沿折线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方向运动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到达点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时停止运动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设点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的运动时间为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秒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,△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ABP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的面积记为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200" b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2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请直接写出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200" b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的函数表</a:t>
            </a:r>
            <a:endParaRPr lang="en-US" altLang="zh-CN" sz="32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达式并注明自变量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的取值范围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32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67C1A598-0377-33AE-31A9-FC465FA31486}"/>
                  </a:ext>
                </a:extLst>
              </p:cNvPr>
              <p:cNvSpPr txBox="1"/>
              <p:nvPr/>
            </p:nvSpPr>
            <p:spPr>
              <a:xfrm>
                <a:off x="551615" y="3789025"/>
                <a:ext cx="6105524" cy="119083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zh-CN" altLang="zh-CN" sz="32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2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:(1)</a:t>
                </a:r>
                <a:r>
                  <a:rPr lang="en-US" altLang="zh-CN" sz="32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2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2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zh-CN" altLang="zh-CN" sz="32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sz="32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altLang="zh-CN" sz="32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𝟐</m:t>
                              </m:r>
                              <m:r>
                                <a:rPr lang="en-US" altLang="zh-CN" sz="32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𝒕</m:t>
                              </m:r>
                              <m:r>
                                <a:rPr lang="en-US" altLang="zh-CN" sz="32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r>
                                <a:rPr lang="en-US" altLang="zh-CN" sz="32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𝟐</m:t>
                              </m:r>
                              <m:r>
                                <a:rPr lang="en-US" altLang="zh-CN" sz="32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r>
                                <a:rPr lang="en-US" altLang="zh-CN" sz="32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𝟎</m:t>
                              </m:r>
                              <m:r>
                                <a:rPr lang="en-US" altLang="zh-CN" sz="32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≤</m:t>
                              </m:r>
                              <m:r>
                                <a:rPr lang="en-US" altLang="zh-CN" sz="32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𝒕</m:t>
                              </m:r>
                              <m:r>
                                <a:rPr lang="en-US" altLang="zh-CN" sz="32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≤</m:t>
                              </m:r>
                              <m:r>
                                <a:rPr lang="en-US" altLang="zh-CN" sz="32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𝟑</m:t>
                              </m:r>
                              <m:r>
                                <a:rPr lang="en-US" altLang="zh-CN" sz="32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),</m:t>
                              </m:r>
                            </m:e>
                          </m:mr>
                          <m:mr>
                            <m:e>
                              <m:r>
                                <a:rPr lang="en-US" altLang="zh-CN" sz="32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US" altLang="zh-CN" sz="32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𝟐</m:t>
                              </m:r>
                              <m:r>
                                <a:rPr lang="en-US" altLang="zh-CN" sz="32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𝒕</m:t>
                              </m:r>
                              <m:r>
                                <a:rPr lang="en-US" altLang="zh-CN" sz="32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r>
                                <a:rPr lang="en-US" altLang="zh-CN" sz="32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𝟏𝟒</m:t>
                              </m:r>
                              <m:r>
                                <a:rPr lang="en-US" altLang="zh-CN" sz="32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r>
                                <a:rPr lang="en-US" altLang="zh-CN" sz="32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𝟑</m:t>
                              </m:r>
                              <m:r>
                                <a:rPr lang="en-US" altLang="zh-CN" sz="32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𝒕</m:t>
                              </m:r>
                              <m:r>
                                <a:rPr lang="en-US" altLang="zh-CN" sz="32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≤</m:t>
                              </m:r>
                              <m:r>
                                <a:rPr lang="en-US" altLang="zh-CN" sz="32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𝟔</m:t>
                              </m:r>
                              <m:r>
                                <a:rPr lang="en-US" altLang="zh-CN" sz="32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).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zh-CN" altLang="zh-CN" sz="32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67C1A598-0377-33AE-31A9-FC465FA314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615" y="3789025"/>
                <a:ext cx="6105524" cy="1190839"/>
              </a:xfrm>
              <a:prstGeom prst="rect">
                <a:avLst/>
              </a:prstGeom>
              <a:blipFill>
                <a:blip r:embed="rId3"/>
                <a:stretch>
                  <a:fillRect l="-24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图片 7">
            <a:extLst>
              <a:ext uri="{FF2B5EF4-FFF2-40B4-BE49-F238E27FC236}">
                <a16:creationId xmlns:a16="http://schemas.microsoft.com/office/drawing/2014/main" id="{A677961E-500C-1FF4-3723-74CFFCA724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2015" y="2924965"/>
            <a:ext cx="4979395" cy="28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432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BC2C38-2038-9172-3051-34EC2B6090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A28742F0-6CE9-1396-EC74-BFAF9F60013B}"/>
                  </a:ext>
                </a:extLst>
              </p:cNvPr>
              <p:cNvSpPr txBox="1"/>
              <p:nvPr/>
            </p:nvSpPr>
            <p:spPr>
              <a:xfrm>
                <a:off x="551615" y="332785"/>
                <a:ext cx="10800750" cy="20186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若函数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𝟏𝟐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&gt;0),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在给定的平面直角坐标系中分别画出函数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的图象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并写出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的一条性质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A28742F0-6CE9-1396-EC74-BFAF9F6001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615" y="332785"/>
                <a:ext cx="10800750" cy="2018630"/>
              </a:xfrm>
              <a:prstGeom prst="rect">
                <a:avLst/>
              </a:prstGeom>
              <a:blipFill>
                <a:blip r:embed="rId3"/>
                <a:stretch>
                  <a:fillRect l="-1693" r="-1749" b="-1057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文本框 4">
            <a:extLst>
              <a:ext uri="{FF2B5EF4-FFF2-40B4-BE49-F238E27FC236}">
                <a16:creationId xmlns:a16="http://schemas.microsoft.com/office/drawing/2014/main" id="{12E09D89-5908-D152-76FA-251C1EE3A620}"/>
              </a:ext>
            </a:extLst>
          </p:cNvPr>
          <p:cNvSpPr txBox="1"/>
          <p:nvPr/>
        </p:nvSpPr>
        <p:spPr>
          <a:xfrm>
            <a:off x="566225" y="2564940"/>
            <a:ext cx="6624460" cy="24801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函数图象如图所示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性质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baseline="-25000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的函数图象是轴对称图形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对称轴为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答案不唯一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image13.jpeg">
            <a:extLst>
              <a:ext uri="{FF2B5EF4-FFF2-40B4-BE49-F238E27FC236}">
                <a16:creationId xmlns:a16="http://schemas.microsoft.com/office/drawing/2014/main" id="{01304324-6666-154D-5C65-0DEEA022667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9672"/>
          <a:stretch/>
        </p:blipFill>
        <p:spPr>
          <a:xfrm>
            <a:off x="7824120" y="2780955"/>
            <a:ext cx="3284944" cy="3152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186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3F185B-A845-76A1-7834-16A0659AFC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7C93621D-5D86-C64B-1F60-20B62E84D653}"/>
              </a:ext>
            </a:extLst>
          </p:cNvPr>
          <p:cNvSpPr txBox="1"/>
          <p:nvPr/>
        </p:nvSpPr>
        <p:spPr>
          <a:xfrm>
            <a:off x="623620" y="620805"/>
            <a:ext cx="979268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结合函数图象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请直接写出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时对应的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的值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2D41568D-6414-F883-201D-9D0ED0EC6BBD}"/>
              </a:ext>
            </a:extLst>
          </p:cNvPr>
          <p:cNvSpPr txBox="1"/>
          <p:nvPr/>
        </p:nvSpPr>
        <p:spPr>
          <a:xfrm>
            <a:off x="767630" y="1556870"/>
            <a:ext cx="266418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image13.jpeg">
            <a:extLst>
              <a:ext uri="{FF2B5EF4-FFF2-40B4-BE49-F238E27FC236}">
                <a16:creationId xmlns:a16="http://schemas.microsoft.com/office/drawing/2014/main" id="{D3B97D4D-ED57-F5BF-D1F2-433F004D077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9672"/>
          <a:stretch/>
        </p:blipFill>
        <p:spPr>
          <a:xfrm>
            <a:off x="6600034" y="1700880"/>
            <a:ext cx="3601685" cy="3456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682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D42A3B-5308-6E7D-5DCD-6FAB309D62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19B83198-C127-0858-AF4A-E66CA7A3C741}"/>
              </a:ext>
            </a:extLst>
          </p:cNvPr>
          <p:cNvSpPr txBox="1"/>
          <p:nvPr/>
        </p:nvSpPr>
        <p:spPr>
          <a:xfrm>
            <a:off x="695625" y="470916"/>
            <a:ext cx="1036872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某校实行学案式教学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需印制若干份数学学案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印刷厂有甲、乙两种收费方式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除按印数收取印刷费外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甲种方式还需收取制版费而乙种不需要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两种印刷方式的费用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与印刷份数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份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之间的关系如图所示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085D5F88-2BFF-BCC1-DAC5-1B83946D9E6F}"/>
              </a:ext>
            </a:extLst>
          </p:cNvPr>
          <p:cNvSpPr txBox="1"/>
          <p:nvPr/>
        </p:nvSpPr>
        <p:spPr>
          <a:xfrm>
            <a:off x="831039" y="3422935"/>
            <a:ext cx="524260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填空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甲种收费的函数关系式是</a:t>
            </a:r>
            <a:r>
              <a:rPr lang="zh-CN" altLang="zh-CN" sz="36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image14.jpeg">
            <a:extLst>
              <a:ext uri="{FF2B5EF4-FFF2-40B4-BE49-F238E27FC236}">
                <a16:creationId xmlns:a16="http://schemas.microsoft.com/office/drawing/2014/main" id="{CDD15FF6-BCF2-CB4E-A751-DF63AE8E9E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0085" y="2780955"/>
            <a:ext cx="3456240" cy="3132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3602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EEA017-F4AE-FF7F-6176-343C62D3FE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2ED7DCFC-E362-F186-4932-DCE70359682B}"/>
                  </a:ext>
                </a:extLst>
              </p:cNvPr>
              <p:cNvSpPr txBox="1"/>
              <p:nvPr/>
            </p:nvSpPr>
            <p:spPr>
              <a:xfrm>
                <a:off x="767630" y="764815"/>
                <a:ext cx="10152705" cy="422590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:(1)</a:t>
                </a:r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设甲种收费的函数关系式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i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kx+b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乙种收费的函数关系式是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=k</a:t>
                </a:r>
                <a:r>
                  <a:rPr lang="en-US" altLang="zh-CN" sz="36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3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由题意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zh-CN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sz="36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altLang="zh-CN" sz="36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𝒃</m:t>
                              </m:r>
                              <m:r>
                                <a:rPr lang="en-US" altLang="zh-CN" sz="36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r>
                                <a:rPr lang="en-US" altLang="zh-CN" sz="36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𝟔</m:t>
                              </m:r>
                              <m:r>
                                <a:rPr lang="en-US" altLang="zh-CN" sz="36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</m:e>
                          </m:mr>
                          <m:mr>
                            <m:e>
                              <m:r>
                                <a:rPr lang="en-US" altLang="zh-CN" sz="36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𝟏𝟔</m:t>
                              </m:r>
                              <m:r>
                                <a:rPr lang="en-US" altLang="zh-CN" sz="36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r>
                                <a:rPr lang="en-US" altLang="zh-CN" sz="36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𝟏𝟎𝟎</m:t>
                              </m:r>
                              <m:r>
                                <a:rPr lang="en-US" altLang="zh-CN" sz="36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𝒌</m:t>
                              </m:r>
                              <m:r>
                                <a:rPr lang="en-US" altLang="zh-CN" sz="36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r>
                                <a:rPr lang="en-US" altLang="zh-CN" sz="36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𝒃</m:t>
                              </m:r>
                              <m:r>
                                <a:rPr lang="en-US" altLang="zh-CN" sz="36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sz="36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zh-CN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sz="36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altLang="zh-CN" sz="36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𝒌</m:t>
                              </m:r>
                              <m:r>
                                <a:rPr lang="en-US" altLang="zh-CN" sz="36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r>
                                <a:rPr lang="en-US" altLang="zh-CN" sz="36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𝟎</m:t>
                              </m:r>
                              <m:r>
                                <a:rPr lang="en-US" altLang="zh-CN" sz="36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.</m:t>
                              </m:r>
                              <m:r>
                                <a:rPr lang="en-US" altLang="zh-CN" sz="36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𝟏</m:t>
                              </m:r>
                              <m:r>
                                <a:rPr lang="en-US" altLang="zh-CN" sz="36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</m:e>
                          </m:mr>
                          <m:mr>
                            <m:e>
                              <m:r>
                                <a:rPr lang="en-US" altLang="zh-CN" sz="36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𝒃</m:t>
                              </m:r>
                              <m:r>
                                <a:rPr lang="en-US" altLang="zh-CN" sz="36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r>
                                <a:rPr lang="en-US" altLang="zh-CN" sz="36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𝟔</m:t>
                              </m:r>
                              <m:r>
                                <a:rPr lang="en-US" altLang="zh-CN" sz="36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sz="36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∴y</a:t>
                </a:r>
                <a:r>
                  <a:rPr lang="en-US" altLang="zh-CN" sz="36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x+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6(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≥0),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≥0)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2ED7DCFC-E362-F186-4932-DCE7035968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630" y="764815"/>
                <a:ext cx="10152705" cy="4225900"/>
              </a:xfrm>
              <a:prstGeom prst="rect">
                <a:avLst/>
              </a:prstGeom>
              <a:blipFill>
                <a:blip r:embed="rId3"/>
                <a:stretch>
                  <a:fillRect l="-1862" t="-2738" r="-1802" b="-44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338706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0FC064-417F-2D61-69C5-6D7B967ED9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374748C1-1625-655A-BB40-78EED8B3749F}"/>
              </a:ext>
            </a:extLst>
          </p:cNvPr>
          <p:cNvSpPr txBox="1"/>
          <p:nvPr/>
        </p:nvSpPr>
        <p:spPr>
          <a:xfrm>
            <a:off x="551615" y="548800"/>
            <a:ext cx="1065674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该校某年级每次需印制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~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450(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含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450)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份学案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选择哪种印刷方式较合算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853C24CC-E05D-6D5A-DDD6-E6A6C5E7ADE0}"/>
              </a:ext>
            </a:extLst>
          </p:cNvPr>
          <p:cNvSpPr txBox="1"/>
          <p:nvPr/>
        </p:nvSpPr>
        <p:spPr>
          <a:xfrm>
            <a:off x="551615" y="1782144"/>
            <a:ext cx="9648670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由题意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得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baseline="-25000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&gt;y</a:t>
            </a:r>
            <a:r>
              <a:rPr lang="en-US" altLang="zh-CN" sz="3600" b="1" baseline="-25000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,0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x+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得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x&lt;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300;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baseline="-25000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=y</a:t>
            </a:r>
            <a:r>
              <a:rPr lang="en-US" altLang="zh-CN" sz="3600" b="1" baseline="-25000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,0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x+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得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300;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baseline="-25000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&lt;y</a:t>
            </a:r>
            <a:r>
              <a:rPr lang="en-US" altLang="zh-CN" sz="3600" b="1" baseline="-25000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,0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x+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得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x&gt;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300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100≤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x&lt;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300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选择乙种方式合算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300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甲、乙两种方式一样合算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300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&lt;x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≤450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选择甲种方式合算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7668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9143AF-A538-4528-99B7-8C85DFDC2B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703B76A7-CDE8-47D9-2F39-3781592F4C1D}"/>
              </a:ext>
            </a:extLst>
          </p:cNvPr>
          <p:cNvSpPr txBox="1"/>
          <p:nvPr/>
        </p:nvSpPr>
        <p:spPr>
          <a:xfrm>
            <a:off x="695625" y="548800"/>
            <a:ext cx="61055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一、选择题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每题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638D9453-2EBF-732D-6AC4-002199D9380F}"/>
                  </a:ext>
                </a:extLst>
              </p:cNvPr>
              <p:cNvSpPr txBox="1"/>
              <p:nvPr/>
            </p:nvSpPr>
            <p:spPr>
              <a:xfrm>
                <a:off x="695625" y="1199426"/>
                <a:ext cx="10656740" cy="310854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反比例函数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&gt;0)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的图象如图所示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随着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值的增大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值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36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增大　　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36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减小</a:t>
                </a:r>
              </a:p>
              <a:p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36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不变　　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sz="36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先增大后减小</a:t>
                </a:r>
              </a:p>
              <a:p>
                <a:endParaRPr lang="zh-CN" altLang="en-US" sz="36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638D9453-2EBF-732D-6AC4-002199D938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5" y="1199426"/>
                <a:ext cx="10656740" cy="3108543"/>
              </a:xfrm>
              <a:prstGeom prst="rect">
                <a:avLst/>
              </a:prstGeom>
              <a:blipFill>
                <a:blip r:embed="rId3"/>
                <a:stretch>
                  <a:fillRect l="-1716" t="-196" r="-57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age8.jpeg">
            <a:extLst>
              <a:ext uri="{FF2B5EF4-FFF2-40B4-BE49-F238E27FC236}">
                <a16:creationId xmlns:a16="http://schemas.microsoft.com/office/drawing/2014/main" id="{C05F3377-6063-DC10-6D8A-7C8DC93E6F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60060" y="2564940"/>
            <a:ext cx="3828219" cy="2952205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61BC3C6B-CE4F-5A37-686A-7E5E57276410}"/>
              </a:ext>
            </a:extLst>
          </p:cNvPr>
          <p:cNvSpPr txBox="1"/>
          <p:nvPr/>
        </p:nvSpPr>
        <p:spPr>
          <a:xfrm>
            <a:off x="2468967" y="2080716"/>
            <a:ext cx="74683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DB251C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59861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AAA7A4-128D-B3FB-9054-8888B29686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68E745E9-4796-DCDD-19EF-C35DF3EE11D0}"/>
                  </a:ext>
                </a:extLst>
              </p:cNvPr>
              <p:cNvSpPr txBox="1"/>
              <p:nvPr/>
            </p:nvSpPr>
            <p:spPr>
              <a:xfrm>
                <a:off x="767729" y="476795"/>
                <a:ext cx="10656542" cy="208339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反比例函数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zh-CN" altLang="zh-CN" sz="36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是常数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的图象分布在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36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第一、二象限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B</a:t>
                </a:r>
                <a:r>
                  <a:rPr lang="en-US" altLang="zh-CN" sz="36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第一、三象限</a:t>
                </a:r>
              </a:p>
              <a:p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36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第二、四象限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D</a:t>
                </a:r>
                <a:r>
                  <a:rPr lang="en-US" altLang="zh-CN" sz="36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第三、四象限</a:t>
                </a:r>
              </a:p>
            </p:txBody>
          </p:sp>
        </mc:Choice>
        <mc:Fallback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68E745E9-4796-DCDD-19EF-C35DF3EE11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729" y="476795"/>
                <a:ext cx="10656542" cy="2083391"/>
              </a:xfrm>
              <a:prstGeom prst="rect">
                <a:avLst/>
              </a:prstGeom>
              <a:blipFill>
                <a:blip r:embed="rId3"/>
                <a:stretch>
                  <a:fillRect l="-1773" b="-102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FB44B7DE-CCC1-EA5E-6DAE-BC5CAE860154}"/>
                  </a:ext>
                </a:extLst>
              </p:cNvPr>
              <p:cNvSpPr txBox="1"/>
              <p:nvPr/>
            </p:nvSpPr>
            <p:spPr>
              <a:xfrm>
                <a:off x="738909" y="3142759"/>
                <a:ext cx="10325436" cy="224991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反比例函数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𝒌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的图象经过点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(-2,3),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的值为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36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	           B</a:t>
                </a:r>
                <a:r>
                  <a:rPr lang="en-US" altLang="zh-CN" sz="36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-6	     C</a:t>
                </a:r>
                <a:r>
                  <a:rPr lang="en-US" altLang="zh-CN" sz="36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/>
                        </m:ctrlPr>
                      </m:fPr>
                      <m:num>
                        <m:r>
                          <a:rPr lang="en-US" altLang="zh-CN" sz="3600" b="1" i="1"/>
                          <m:t>𝟕</m:t>
                        </m:r>
                      </m:num>
                      <m:den>
                        <m:r>
                          <a:rPr lang="en-US" altLang="zh-CN" sz="3600" b="1" i="1"/>
                          <m:t>𝟐</m:t>
                        </m:r>
                      </m:den>
                    </m:f>
                  </m:oMath>
                </a14:m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D</a:t>
                </a:r>
                <a:r>
                  <a:rPr lang="en-US" altLang="zh-CN" sz="36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/>
                        </m:ctrlPr>
                      </m:fPr>
                      <m:num>
                        <m:r>
                          <a:rPr lang="en-US" altLang="zh-CN" sz="3600" b="1" i="1"/>
                          <m:t>𝟕</m:t>
                        </m:r>
                      </m:num>
                      <m:den>
                        <m:r>
                          <a:rPr lang="en-US" altLang="zh-CN" sz="3600" b="1" i="1"/>
                          <m:t>𝟐</m:t>
                        </m:r>
                      </m:den>
                    </m:f>
                  </m:oMath>
                </a14:m>
                <a:endParaRPr lang="zh-CN" altLang="zh-CN" sz="36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FB44B7DE-CCC1-EA5E-6DAE-BC5CAE8601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909" y="3142759"/>
                <a:ext cx="10325436" cy="2249911"/>
              </a:xfrm>
              <a:prstGeom prst="rect">
                <a:avLst/>
              </a:prstGeom>
              <a:blipFill>
                <a:blip r:embed="rId4"/>
                <a:stretch>
                  <a:fillRect l="-1771" b="-379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文本框 7">
            <a:extLst>
              <a:ext uri="{FF2B5EF4-FFF2-40B4-BE49-F238E27FC236}">
                <a16:creationId xmlns:a16="http://schemas.microsoft.com/office/drawing/2014/main" id="{2C3800EA-C3A2-36AA-0AD7-59A2A8D64C49}"/>
              </a:ext>
            </a:extLst>
          </p:cNvPr>
          <p:cNvSpPr txBox="1"/>
          <p:nvPr/>
        </p:nvSpPr>
        <p:spPr>
          <a:xfrm>
            <a:off x="10056275" y="692810"/>
            <a:ext cx="46058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DB251C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E915945A-75B4-AEB0-D0C2-DBE037FBB849}"/>
              </a:ext>
            </a:extLst>
          </p:cNvPr>
          <p:cNvSpPr txBox="1"/>
          <p:nvPr/>
        </p:nvSpPr>
        <p:spPr>
          <a:xfrm>
            <a:off x="1271665" y="3944548"/>
            <a:ext cx="64804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DB251C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22312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2D59F9-DEBA-AAD8-E48C-B0FE9F949A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09E19AD-D622-1065-D791-49E4B49246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7630" y="548800"/>
            <a:ext cx="10296715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某反比例函数图象经过点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(-1,6),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则下列各点中此函数图象也经过的是 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 　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(-3,2)	              B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(3,2)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(2,3)	              D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(6,1)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C1C55080-0A6C-F273-0B15-82407A1BB26E}"/>
                  </a:ext>
                </a:extLst>
              </p:cNvPr>
              <p:cNvSpPr txBox="1"/>
              <p:nvPr/>
            </p:nvSpPr>
            <p:spPr>
              <a:xfrm>
                <a:off x="756380" y="3068975"/>
                <a:ext cx="10642130" cy="255454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若点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(-3,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(-2,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(1,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在反比例函数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的图象上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则下列结论正确的是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36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.y</a:t>
                </a:r>
                <a:r>
                  <a:rPr lang="en-US" altLang="zh-CN" sz="3600" b="1" baseline="-25000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&gt;</a:t>
                </a:r>
                <a:r>
                  <a:rPr lang="en-US" altLang="zh-CN" sz="36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baseline="-25000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&gt;</a:t>
                </a:r>
                <a:r>
                  <a:rPr lang="en-US" altLang="zh-CN" sz="36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baseline="-25000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B</a:t>
                </a:r>
                <a:r>
                  <a:rPr lang="en-US" altLang="zh-CN" sz="36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.y</a:t>
                </a:r>
                <a:r>
                  <a:rPr lang="en-US" altLang="zh-CN" sz="3600" b="1" baseline="-25000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&gt;</a:t>
                </a:r>
                <a:r>
                  <a:rPr lang="en-US" altLang="zh-CN" sz="36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baseline="-25000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&gt;</a:t>
                </a:r>
                <a:r>
                  <a:rPr lang="en-US" altLang="zh-CN" sz="36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baseline="-25000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endParaRPr lang="zh-CN" altLang="zh-CN" sz="36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36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.y</a:t>
                </a:r>
                <a:r>
                  <a:rPr lang="en-US" altLang="zh-CN" sz="3600" b="1" baseline="-25000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&gt;</a:t>
                </a:r>
                <a:r>
                  <a:rPr lang="en-US" altLang="zh-CN" sz="36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baseline="-25000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&gt;</a:t>
                </a:r>
                <a:r>
                  <a:rPr lang="en-US" altLang="zh-CN" sz="36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baseline="-25000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D</a:t>
                </a:r>
                <a:r>
                  <a:rPr lang="en-US" altLang="zh-CN" sz="36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.y</a:t>
                </a:r>
                <a:r>
                  <a:rPr lang="en-US" altLang="zh-CN" sz="3600" b="1" baseline="-25000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&gt;</a:t>
                </a:r>
                <a:r>
                  <a:rPr lang="en-US" altLang="zh-CN" sz="36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baseline="-25000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&gt;</a:t>
                </a:r>
                <a:r>
                  <a:rPr lang="en-US" altLang="zh-CN" sz="36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baseline="-25000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endParaRPr lang="zh-CN" altLang="zh-CN" sz="36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C1C55080-0A6C-F273-0B15-82407A1BB2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380" y="3068975"/>
                <a:ext cx="10642130" cy="2554545"/>
              </a:xfrm>
              <a:prstGeom prst="rect">
                <a:avLst/>
              </a:prstGeom>
              <a:blipFill>
                <a:blip r:embed="rId3"/>
                <a:stretch>
                  <a:fillRect l="-1718" r="-286" b="-78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文本框 5">
            <a:extLst>
              <a:ext uri="{FF2B5EF4-FFF2-40B4-BE49-F238E27FC236}">
                <a16:creationId xmlns:a16="http://schemas.microsoft.com/office/drawing/2014/main" id="{59ABCFC7-D803-715D-A462-F06DE7E4BBC0}"/>
              </a:ext>
            </a:extLst>
          </p:cNvPr>
          <p:cNvSpPr txBox="1"/>
          <p:nvPr/>
        </p:nvSpPr>
        <p:spPr>
          <a:xfrm>
            <a:off x="5616863" y="1203635"/>
            <a:ext cx="46058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810688A3-2A29-BC8D-6AE3-82E59966FA93}"/>
              </a:ext>
            </a:extLst>
          </p:cNvPr>
          <p:cNvSpPr txBox="1"/>
          <p:nvPr/>
        </p:nvSpPr>
        <p:spPr>
          <a:xfrm>
            <a:off x="5915987" y="3933035"/>
            <a:ext cx="60459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DB251C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19877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4DB624-735D-384B-8333-757F42D434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2AFC12EA-6A83-0592-43F2-0C709A62FEBB}"/>
              </a:ext>
            </a:extLst>
          </p:cNvPr>
          <p:cNvSpPr txBox="1"/>
          <p:nvPr/>
        </p:nvSpPr>
        <p:spPr>
          <a:xfrm>
            <a:off x="551615" y="476795"/>
            <a:ext cx="1080075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教室里的饮水机接通电源就进入自动程序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开机加热时每分钟上升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10℃,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加热到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100℃,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停止加热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水温开始下降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此时水温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(℃)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与开机后用时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(min)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成反比例关系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直至水温降至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30℃,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饮水机关机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饮水机关机后即刻自动开机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重复上述自动程序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若在水温为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30℃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接通电源后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水温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(℃)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和时间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(min)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的关系如图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为了在上午第一节下课时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(8:45)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能喝到不超过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50℃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的水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则接通电源的时间可以是当天上午的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7F551848-E065-20DA-7F69-FB362396FF79}"/>
              </a:ext>
            </a:extLst>
          </p:cNvPr>
          <p:cNvSpPr txBox="1"/>
          <p:nvPr/>
        </p:nvSpPr>
        <p:spPr>
          <a:xfrm>
            <a:off x="700116" y="4077045"/>
            <a:ext cx="4459819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8:30	    B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8:35	</a:t>
            </a:r>
          </a:p>
          <a:p>
            <a:pPr algn="just"/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8:15	    D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8:10</a:t>
            </a:r>
            <a:endParaRPr lang="zh-CN" altLang="zh-CN" sz="32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image9.jpeg">
            <a:extLst>
              <a:ext uri="{FF2B5EF4-FFF2-40B4-BE49-F238E27FC236}">
                <a16:creationId xmlns:a16="http://schemas.microsoft.com/office/drawing/2014/main" id="{303640DE-2CD0-63A1-2E50-D93D22A773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2090" y="3955321"/>
            <a:ext cx="3393767" cy="2121291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A877D6C4-F57D-7D49-8AED-FE0886566EEB}"/>
              </a:ext>
            </a:extLst>
          </p:cNvPr>
          <p:cNvSpPr txBox="1"/>
          <p:nvPr/>
        </p:nvSpPr>
        <p:spPr>
          <a:xfrm>
            <a:off x="7536100" y="3429000"/>
            <a:ext cx="60459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49212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204C17-BE97-0A87-2F25-D949B46102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7C075F0A-603C-437E-A987-0DCE002A3678}"/>
                  </a:ext>
                </a:extLst>
              </p:cNvPr>
              <p:cNvSpPr txBox="1"/>
              <p:nvPr/>
            </p:nvSpPr>
            <p:spPr>
              <a:xfrm>
                <a:off x="623620" y="476795"/>
                <a:ext cx="10800750" cy="48808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二、填空题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每题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共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24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反比例函数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=(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-2)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+1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的函数值为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自变量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的值是</a:t>
                </a:r>
                <a:r>
                  <a:rPr lang="zh-CN" altLang="zh-CN" sz="3600" b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</a:t>
                </a:r>
                <a:r>
                  <a:rPr lang="zh-CN" altLang="zh-CN" sz="3600" b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在反比例函数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的图象的每一条曲线上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都随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的增大而减小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的取值范围是</a:t>
                </a:r>
                <a:r>
                  <a:rPr lang="zh-CN" altLang="zh-CN" sz="3600" b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</a:t>
                </a:r>
                <a:r>
                  <a:rPr lang="zh-CN" altLang="zh-CN" sz="3600" b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7C075F0A-603C-437E-A987-0DCE002A36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20" y="476795"/>
                <a:ext cx="10800750" cy="4880823"/>
              </a:xfrm>
              <a:prstGeom prst="rect">
                <a:avLst/>
              </a:prstGeom>
              <a:blipFill>
                <a:blip r:embed="rId3"/>
                <a:stretch>
                  <a:fillRect l="-1693" r="-1749" b="-37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文本框 4">
            <a:extLst>
              <a:ext uri="{FF2B5EF4-FFF2-40B4-BE49-F238E27FC236}">
                <a16:creationId xmlns:a16="http://schemas.microsoft.com/office/drawing/2014/main" id="{CDCCA8B7-281F-950A-F5E1-379D41372725}"/>
              </a:ext>
            </a:extLst>
          </p:cNvPr>
          <p:cNvSpPr txBox="1"/>
          <p:nvPr/>
        </p:nvSpPr>
        <p:spPr>
          <a:xfrm>
            <a:off x="1991715" y="2636945"/>
            <a:ext cx="64804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1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kumimoji="0" lang="en-US" altLang="zh-CN" sz="3600" b="1" i="0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endParaRPr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88009A88-582F-42A6-1EFF-B1E556C77053}"/>
              </a:ext>
            </a:extLst>
          </p:cNvPr>
          <p:cNvSpPr txBox="1"/>
          <p:nvPr/>
        </p:nvSpPr>
        <p:spPr>
          <a:xfrm>
            <a:off x="7248080" y="4653085"/>
            <a:ext cx="125263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1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m&lt;</a:t>
            </a:r>
            <a:r>
              <a:rPr kumimoji="0" lang="en-US" altLang="zh-CN" sz="3600" b="1" i="0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06152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082076-1396-5BEA-26E9-5EB4511C3B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561C3A9D-55DB-4395-DFD1-873754091FC7}"/>
                  </a:ext>
                </a:extLst>
              </p:cNvPr>
              <p:cNvSpPr txBox="1"/>
              <p:nvPr/>
            </p:nvSpPr>
            <p:spPr>
              <a:xfrm>
                <a:off x="767630" y="548800"/>
                <a:ext cx="10080700" cy="299011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如图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已知函数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+1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+3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的图象交于点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点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的横坐标为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则关于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的方程组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𝒚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𝒙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𝟏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</m:e>
                          </m:mr>
                          <m:mr>
                            <m:e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𝒚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𝒂𝒙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𝟑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endParaRPr lang="en-US" altLang="zh-CN" sz="36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的解是</a:t>
                </a:r>
                <a:r>
                  <a:rPr lang="en-US" altLang="zh-CN" sz="3600" b="1" i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                </a:t>
                </a:r>
                <a:r>
                  <a:rPr lang="zh-CN" altLang="zh-CN" sz="3600" b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561C3A9D-55DB-4395-DFD1-873754091F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630" y="548800"/>
                <a:ext cx="10080700" cy="2990114"/>
              </a:xfrm>
              <a:prstGeom prst="rect">
                <a:avLst/>
              </a:prstGeom>
              <a:blipFill>
                <a:blip r:embed="rId3"/>
                <a:stretch>
                  <a:fillRect l="-1874" t="-3870" r="-1753" b="-67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10.jpeg">
            <a:extLst>
              <a:ext uri="{FF2B5EF4-FFF2-40B4-BE49-F238E27FC236}">
                <a16:creationId xmlns:a16="http://schemas.microsoft.com/office/drawing/2014/main" id="{984D0F7D-923C-2F40-320A-B09AE5DF1D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5975" y="2420930"/>
            <a:ext cx="3600250" cy="350238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D96D1FEE-93EF-CF76-3E88-E44ADBF5C0EA}"/>
                  </a:ext>
                </a:extLst>
              </p:cNvPr>
              <p:cNvSpPr txBox="1"/>
              <p:nvPr/>
            </p:nvSpPr>
            <p:spPr>
              <a:xfrm>
                <a:off x="2423745" y="2116080"/>
                <a:ext cx="1900682" cy="13281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kumimoji="0" lang="zh-CN" altLang="zh-CN" sz="36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DB251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kumimoji="0" lang="zh-CN" altLang="zh-CN" sz="36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DB251C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kumimoji="0" lang="en-US" altLang="zh-CN" sz="3600" b="1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DB251C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𝒙</m:t>
                                </m:r>
                                <m:r>
                                  <a:rPr kumimoji="0" lang="en-US" altLang="zh-CN" sz="3600" b="1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DB251C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=</m:t>
                                </m:r>
                                <m:r>
                                  <a:rPr kumimoji="0" lang="en-US" altLang="zh-CN" sz="3600" b="1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DB251C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  <m:r>
                                  <a:rPr kumimoji="0" lang="en-US" altLang="zh-CN" sz="3600" b="1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DB251C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,</m:t>
                                </m:r>
                              </m:e>
                            </m:mr>
                            <m:mr>
                              <m:e>
                                <m:r>
                                  <a:rPr kumimoji="0" lang="en-US" altLang="zh-CN" sz="3600" b="1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DB251C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𝒚</m:t>
                                </m:r>
                                <m:r>
                                  <a:rPr kumimoji="0" lang="en-US" altLang="zh-CN" sz="3600" b="1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DB251C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=</m:t>
                                </m:r>
                                <m:r>
                                  <a:rPr kumimoji="0" lang="en-US" altLang="zh-CN" sz="3600" b="1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DB251C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zh-CN" altLang="en-US" dirty="0">
                  <a:solidFill>
                    <a:srgbClr val="DB251C"/>
                  </a:solidFill>
                </a:endParaRPr>
              </a:p>
            </p:txBody>
          </p:sp>
        </mc:Choice>
        <mc:Fallback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D96D1FEE-93EF-CF76-3E88-E44ADBF5C0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3745" y="2116080"/>
                <a:ext cx="1900682" cy="132812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1013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F54167-A290-FDEB-6A0A-2EEAFA5EAA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FE261868-0FA4-8A88-4504-A4961E90989B}"/>
              </a:ext>
            </a:extLst>
          </p:cNvPr>
          <p:cNvSpPr txBox="1"/>
          <p:nvPr/>
        </p:nvSpPr>
        <p:spPr>
          <a:xfrm>
            <a:off x="623620" y="476795"/>
            <a:ext cx="1065674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是反比例函数图象上一点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过点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</a:t>
            </a:r>
            <a:r>
              <a:rPr lang="en-US" altLang="zh-CN" sz="36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en-US" altLang="zh-CN" sz="36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⊥</a:t>
            </a:r>
            <a:r>
              <a:rPr lang="en-US" altLang="zh-CN" sz="36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轴于点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轴上一动点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,△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ABP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的面积为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则这</a:t>
            </a:r>
            <a:endParaRPr lang="en-US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endParaRPr lang="en-US" altLang="zh-CN" sz="36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个反比例函数的表达式为</a:t>
            </a:r>
            <a:r>
              <a:rPr lang="zh-CN" altLang="zh-CN" sz="36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image11.jpeg">
            <a:extLst>
              <a:ext uri="{FF2B5EF4-FFF2-40B4-BE49-F238E27FC236}">
                <a16:creationId xmlns:a16="http://schemas.microsoft.com/office/drawing/2014/main" id="{E33837AF-E44E-F3DF-B8B1-AF92A45FB2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9910" y="2924965"/>
            <a:ext cx="3406594" cy="293401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F694C189-0007-8E61-C563-0E6607008096}"/>
                  </a:ext>
                </a:extLst>
              </p:cNvPr>
              <p:cNvSpPr txBox="1"/>
              <p:nvPr/>
            </p:nvSpPr>
            <p:spPr>
              <a:xfrm>
                <a:off x="6240010" y="1772885"/>
                <a:ext cx="964617" cy="89255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kumimoji="0" lang="en-US" altLang="zh-CN" sz="3600" b="1" i="1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y=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zh-CN" altLang="zh-CN" sz="3600" b="1" i="1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US" altLang="zh-CN" sz="3600" b="1" i="1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kumimoji="0" lang="en-US" altLang="zh-CN" sz="3600" b="1" i="1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kumimoji="0" lang="zh-CN" altLang="zh-CN" sz="3600" b="1" i="0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zh-CN" altLang="en-US" dirty="0">
                  <a:solidFill>
                    <a:srgbClr val="DB251C"/>
                  </a:solidFill>
                </a:endParaRPr>
              </a:p>
            </p:txBody>
          </p:sp>
        </mc:Choice>
        <mc:Fallback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F694C189-0007-8E61-C563-0E66070080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0010" y="1772885"/>
                <a:ext cx="964617" cy="892552"/>
              </a:xfrm>
              <a:prstGeom prst="rect">
                <a:avLst/>
              </a:prstGeom>
              <a:blipFill>
                <a:blip r:embed="rId4"/>
                <a:stretch>
                  <a:fillRect l="-19620" b="-109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20945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01FB2D-4D64-05FF-0301-FA005B3537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ACF64B64-2DB6-7235-2350-BB8D17D5BE23}"/>
                  </a:ext>
                </a:extLst>
              </p:cNvPr>
              <p:cNvSpPr txBox="1"/>
              <p:nvPr/>
            </p:nvSpPr>
            <p:spPr>
              <a:xfrm>
                <a:off x="695625" y="502433"/>
                <a:ext cx="10512730" cy="20089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三、解答题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每题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共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40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11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如图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已知直线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=-2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经过点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(-2,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点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关于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轴的对称点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P'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在反比例函数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𝒌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≠0)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的图象上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ACF64B64-2DB6-7235-2350-BB8D17D5BE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5" y="502433"/>
                <a:ext cx="10512730" cy="2008948"/>
              </a:xfrm>
              <a:prstGeom prst="rect">
                <a:avLst/>
              </a:prstGeom>
              <a:blipFill>
                <a:blip r:embed="rId3"/>
                <a:stretch>
                  <a:fillRect l="-1739" t="-5758" r="-1739" b="-39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文本框 4">
            <a:extLst>
              <a:ext uri="{FF2B5EF4-FFF2-40B4-BE49-F238E27FC236}">
                <a16:creationId xmlns:a16="http://schemas.microsoft.com/office/drawing/2014/main" id="{00906C7C-8631-66DE-F4DD-410F72192B80}"/>
              </a:ext>
            </a:extLst>
          </p:cNvPr>
          <p:cNvSpPr txBox="1"/>
          <p:nvPr/>
        </p:nvSpPr>
        <p:spPr>
          <a:xfrm>
            <a:off x="843737" y="2511381"/>
            <a:ext cx="316411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的值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270C210-86CF-19CF-EC79-2F15A5C3420F}"/>
              </a:ext>
            </a:extLst>
          </p:cNvPr>
          <p:cNvSpPr txBox="1"/>
          <p:nvPr/>
        </p:nvSpPr>
        <p:spPr>
          <a:xfrm>
            <a:off x="843737" y="3429000"/>
            <a:ext cx="610552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:(1)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2,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代入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y=-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得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a=-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2)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image12.jpeg">
            <a:extLst>
              <a:ext uri="{FF2B5EF4-FFF2-40B4-BE49-F238E27FC236}">
                <a16:creationId xmlns:a16="http://schemas.microsoft.com/office/drawing/2014/main" id="{8634005F-AC2B-5227-589E-C1DB0130DE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4070" y="2552230"/>
            <a:ext cx="3683777" cy="3186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86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ZDlkNWFlNzljY2ZmNmU2YzY4ZDViMGQwMmJkNTg1NjEifQ==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199</TotalTime>
  <Words>1389</Words>
  <Application>Microsoft Office PowerPoint</Application>
  <PresentationFormat>宽屏</PresentationFormat>
  <Paragraphs>97</Paragraphs>
  <Slides>18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5" baseType="lpstr">
      <vt:lpstr>黑体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PC</cp:lastModifiedBy>
  <cp:revision>337</cp:revision>
  <dcterms:created xsi:type="dcterms:W3CDTF">2016-07-05T04:43:00Z</dcterms:created>
  <dcterms:modified xsi:type="dcterms:W3CDTF">2024-11-16T16:46:54Z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2052-12.1.0.16729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