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2671" r:id="rId3"/>
    <p:sldId id="2672" r:id="rId4"/>
    <p:sldId id="2673" r:id="rId5"/>
    <p:sldId id="2674" r:id="rId6"/>
    <p:sldId id="2675" r:id="rId7"/>
    <p:sldId id="2676" r:id="rId8"/>
    <p:sldId id="2677" r:id="rId9"/>
    <p:sldId id="2678" r:id="rId10"/>
    <p:sldId id="2679" r:id="rId11"/>
    <p:sldId id="2680" r:id="rId12"/>
    <p:sldId id="2681" r:id="rId13"/>
    <p:sldId id="2682" r:id="rId14"/>
    <p:sldId id="2683" r:id="rId15"/>
    <p:sldId id="2684" r:id="rId16"/>
    <p:sldId id="2685" r:id="rId17"/>
    <p:sldId id="2686" r:id="rId18"/>
    <p:sldId id="2687" r:id="rId19"/>
    <p:sldId id="2688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562C-7523-DD2E-E36C-2F7A7FF4F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8D1AAAF-53EE-CC3E-73AC-B62B9177DB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0D6D8F-D7BE-4DE1-6F4A-609FB8ACF95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019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9A395-F59F-AFCB-A7A0-2A5ED0CF9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A857D2D-B850-797A-98B1-A0439886F4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5B1443B-C8AC-9330-57C0-CB27A5FD2B2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171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DE220-DCD6-82CF-A384-908C1D8A8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BB4AD11-CDB6-F5D4-2796-25A9198974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F4F84F9-173D-11BE-3D5E-235C7ED7CA2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376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39A94-4C0B-9F08-7A63-75ED577B7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5037A80-C501-436A-E633-E88632AC1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A3A6C67-0977-5583-DE02-F8C16BDD575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66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F8702-2FA1-AC7B-F047-D1BEF353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1BD8E72-0489-7768-3667-F897B03C8B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AE678DD-FC97-FEFF-D965-9E195FA5095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749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E1469-1B64-54F0-8F18-4395FE089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35C0AF2-CB55-A42A-3170-225D01CA4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91961BC-81FA-F950-5847-D4F2FB24E64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1645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B29F2-29B3-7748-372C-97E2D6F70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7589038-1EB2-C30F-39FE-4293BBFBA2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4F855FC-3E72-C746-074B-787E2F89351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280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52296-69F1-C8A0-1499-9E221FA56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0F48325-666D-9163-3F14-73199580F2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591F1D5-2FA3-654C-DC86-76B513F3358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532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8692D-24DC-0ADB-4614-7BD9D5BA4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0D734A7-6649-A8EC-6BA3-BE9591D84E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2FECCEA-BD9B-0613-219F-94ACEBD0B72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748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C6CC2-C1FF-B93C-4DD8-43B56CECE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144645B-2FA8-E4E1-762E-23026394C5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3071249-4A20-7E91-1676-2B8E8B01C0D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851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62776-AEDE-6925-2D4D-A52D33347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52928D0-E630-58A6-F164-A5E5CF647E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E22AAC0-81B4-6DE6-2EE5-6F296544E1A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710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DF284-C7DF-BD53-0DD4-15773FFE9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9DECFDB-DEAD-74EA-F187-402D74683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EAE9187-832E-D1F9-A429-6F77E376BE1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813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F025A-9948-4ADC-F3DB-6C0AA4C25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557636D-65C0-5F40-FAB5-7754B951F9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EDFB9B8-ED50-1127-6AEF-E721DB26B5A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805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32944-BC88-2E26-BF6D-A73F74419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6FC98FB-F371-170B-A8EC-3BEC6C448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7BF5242-7D78-3430-BA2D-66ED255ECC8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344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A53A5-2081-AE33-7C81-F81AF7255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25062A2-1B1D-769B-C921-F30853CCD3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F337B2B-68E6-1667-0E98-4228583D61D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872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FA467-04CA-9870-BDCB-F350942D3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CF293A3-5E4F-7DB9-5717-C5222B734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0FA1CF9-3090-19CC-4032-2B0636FF232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18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B7CE1-78A7-1096-733B-0CB021369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AE5F6A9-6850-F7DB-2E78-9497541E8C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8362B6E-EC61-93FC-200A-D91CC76066D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645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ED76D-245B-20CD-0FF8-7FE0E4096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21D9B05-E52A-0E29-9E0E-98EA0BB747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BF4671F-504D-273D-F6C7-F0EAF515BAC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046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0CE686B-7EFF-5EB9-A3E8-1798EB9397A7}"/>
              </a:ext>
            </a:extLst>
          </p:cNvPr>
          <p:cNvSpPr txBox="1"/>
          <p:nvPr/>
        </p:nvSpPr>
        <p:spPr>
          <a:xfrm>
            <a:off x="1991715" y="1844890"/>
            <a:ext cx="763253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《函数及其图象》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98225-4E8F-6A9A-592A-15CEFBAD3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5B74C2D-35C4-C146-0465-F93B3EBA34DF}"/>
              </a:ext>
            </a:extLst>
          </p:cNvPr>
          <p:cNvSpPr txBox="1"/>
          <p:nvPr/>
        </p:nvSpPr>
        <p:spPr>
          <a:xfrm>
            <a:off x="983645" y="620805"/>
            <a:ext cx="20595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FCF80D-3029-ED36-BCD8-0848317D1A69}"/>
              </a:ext>
            </a:extLst>
          </p:cNvPr>
          <p:cNvSpPr txBox="1"/>
          <p:nvPr/>
        </p:nvSpPr>
        <p:spPr>
          <a:xfrm>
            <a:off x="983645" y="1459751"/>
            <a:ext cx="41762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根据图象知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x&gt;-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y&gt;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34806A61-6D1C-72A3-1927-E6A1C0DAAA36}"/>
              </a:ext>
            </a:extLst>
          </p:cNvPr>
          <p:cNvGrpSpPr/>
          <p:nvPr/>
        </p:nvGrpSpPr>
        <p:grpSpPr>
          <a:xfrm>
            <a:off x="7248080" y="1263731"/>
            <a:ext cx="3240225" cy="4061609"/>
            <a:chOff x="7896125" y="2060905"/>
            <a:chExt cx="3240225" cy="4061609"/>
          </a:xfrm>
        </p:grpSpPr>
        <p:pic>
          <p:nvPicPr>
            <p:cNvPr id="7" name="image6.jpeg">
              <a:extLst>
                <a:ext uri="{FF2B5EF4-FFF2-40B4-BE49-F238E27FC236}">
                  <a16:creationId xmlns:a16="http://schemas.microsoft.com/office/drawing/2014/main" id="{7A0E08F8-C8E9-02EF-91E2-98ABF822D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6125" y="2060905"/>
              <a:ext cx="3240225" cy="3430233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D39082D-F392-7C9D-D93E-1D5139569C73}"/>
                </a:ext>
              </a:extLst>
            </p:cNvPr>
            <p:cNvSpPr txBox="1"/>
            <p:nvPr/>
          </p:nvSpPr>
          <p:spPr>
            <a:xfrm>
              <a:off x="8544171" y="5476183"/>
              <a:ext cx="221064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6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36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578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43177-2A13-777E-ACC5-40D6BD53C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A5943BD-B9DB-93E2-F2BE-CB115BB53843}"/>
              </a:ext>
            </a:extLst>
          </p:cNvPr>
          <p:cNvSpPr txBox="1"/>
          <p:nvPr/>
        </p:nvSpPr>
        <p:spPr>
          <a:xfrm>
            <a:off x="655010" y="260780"/>
            <a:ext cx="10512730" cy="41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某校为了实施“大课间”活动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计划购买篮球、排球共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跳绳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已知一个篮球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一个排球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一根跳绳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设购买篮球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购买篮球、排球和跳绳的总费用为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之间的函数关系式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18329C9-7D99-7D11-A8AD-5F0C967C7F4D}"/>
              </a:ext>
            </a:extLst>
          </p:cNvPr>
          <p:cNvSpPr txBox="1"/>
          <p:nvPr/>
        </p:nvSpPr>
        <p:spPr>
          <a:xfrm>
            <a:off x="767630" y="4389465"/>
            <a:ext cx="8612270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50(60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4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6647F-2760-18C8-9337-EB7D4AD51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359CA26-9EDD-89C9-7BA6-0FC98219A4BE}"/>
              </a:ext>
            </a:extLst>
          </p:cNvPr>
          <p:cNvSpPr txBox="1"/>
          <p:nvPr/>
        </p:nvSpPr>
        <p:spPr>
          <a:xfrm>
            <a:off x="695624" y="476795"/>
            <a:ext cx="1058473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若购买上述体育用品的总费用为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问篮球、排球各买多少个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7D3BB5E-CD07-0AF6-F7E1-85C4F98F5C67}"/>
              </a:ext>
            </a:extLst>
          </p:cNvPr>
          <p:cNvSpPr txBox="1"/>
          <p:nvPr/>
        </p:nvSpPr>
        <p:spPr>
          <a:xfrm>
            <a:off x="695624" y="2125964"/>
            <a:ext cx="7488521" cy="3311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排球购买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:60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篮球购买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排球购买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99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561DD-979B-9A20-4B93-CA2B973ED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992B147-386D-8F9E-B6A3-D314D426AF95}"/>
              </a:ext>
            </a:extLst>
          </p:cNvPr>
          <p:cNvSpPr txBox="1"/>
          <p:nvPr/>
        </p:nvSpPr>
        <p:spPr>
          <a:xfrm>
            <a:off x="479610" y="548800"/>
            <a:ext cx="1072874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两摞相同规格的饭碗整齐地叠放在桌面上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请根据图中给的数据信息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解答下列问题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7.jpeg">
            <a:extLst>
              <a:ext uri="{FF2B5EF4-FFF2-40B4-BE49-F238E27FC236}">
                <a16:creationId xmlns:a16="http://schemas.microsoft.com/office/drawing/2014/main" id="{B3535A40-E767-B608-7534-CBC6E6D9D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019" y="2780955"/>
            <a:ext cx="4414616" cy="205014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6342267-4BCF-F8F8-AB2C-6A12E9207DCA}"/>
              </a:ext>
            </a:extLst>
          </p:cNvPr>
          <p:cNvSpPr txBox="1"/>
          <p:nvPr/>
        </p:nvSpPr>
        <p:spPr>
          <a:xfrm>
            <a:off x="479610" y="2205914"/>
            <a:ext cx="6105524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求整齐摆放在桌面上饭碗的高度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(cm)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与饭碗数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之间的一次函数表达式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053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69B3F-0882-0F9D-E4E0-293EAACFC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3BE566B-8306-5EDC-0FC9-19B070D26A0D}"/>
                  </a:ext>
                </a:extLst>
              </p:cNvPr>
              <p:cNvSpPr txBox="1"/>
              <p:nvPr/>
            </p:nvSpPr>
            <p:spPr>
              <a:xfrm>
                <a:off x="839635" y="620805"/>
                <a:ext cx="9000625" cy="4098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kx+b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由图可知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5;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把它们分别代入上式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𝟏𝟎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𝟏𝟓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一次函数的表达式是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3BE566B-8306-5EDC-0FC9-19B070D26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620805"/>
                <a:ext cx="9000625" cy="4098110"/>
              </a:xfrm>
              <a:prstGeom prst="rect">
                <a:avLst/>
              </a:prstGeom>
              <a:blipFill>
                <a:blip r:embed="rId3"/>
                <a:stretch>
                  <a:fillRect l="-2100" t="-2976" b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4322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771D0-5E43-C5AF-6B02-8B1F5F798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D4BDB7F-D227-0E65-2703-3FA1A50D8ADA}"/>
              </a:ext>
            </a:extLst>
          </p:cNvPr>
          <p:cNvSpPr txBox="1"/>
          <p:nvPr/>
        </p:nvSpPr>
        <p:spPr>
          <a:xfrm>
            <a:off x="875637" y="620805"/>
            <a:ext cx="1044072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把这两摞饭碗整齐地摆成一摞时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这摞饭碗的高度是多少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47DD78B-39C0-F629-03B7-68769B39A9AE}"/>
              </a:ext>
            </a:extLst>
          </p:cNvPr>
          <p:cNvSpPr txBox="1"/>
          <p:nvPr/>
        </p:nvSpPr>
        <p:spPr>
          <a:xfrm>
            <a:off x="875636" y="2420930"/>
            <a:ext cx="10440725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即把这两摞饭碗整齐地摆成一摞时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这摞饭碗的高度是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8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5D3EB-3DBD-16E7-54CA-F6791E89F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31AA55F-56A2-FD85-19D1-003052F06982}"/>
              </a:ext>
            </a:extLst>
          </p:cNvPr>
          <p:cNvSpPr txBox="1"/>
          <p:nvPr/>
        </p:nvSpPr>
        <p:spPr>
          <a:xfrm>
            <a:off x="623620" y="404790"/>
            <a:ext cx="105847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为建设环境优美、文明和谐的新农村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某村村委会决定在村道两旁种植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两种树木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需要购买这两种树苗共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两种树苗的相关信息如表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F1DEEDD-165A-3D48-31F0-EDA47D97B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913184"/>
              </p:ext>
            </p:extLst>
          </p:nvPr>
        </p:nvGraphicFramePr>
        <p:xfrm>
          <a:off x="1163658" y="2198093"/>
          <a:ext cx="9360650" cy="1733550"/>
        </p:xfrm>
        <a:graphic>
          <a:graphicData uri="http://schemas.openxmlformats.org/drawingml/2006/table">
            <a:tbl>
              <a:tblPr firstRow="1" firstCol="1" bandRow="1"/>
              <a:tblGrid>
                <a:gridCol w="936065">
                  <a:extLst>
                    <a:ext uri="{9D8B030D-6E8A-4147-A177-3AD203B41FA5}">
                      <a16:colId xmlns:a16="http://schemas.microsoft.com/office/drawing/2014/main" val="3225038479"/>
                    </a:ext>
                  </a:extLst>
                </a:gridCol>
                <a:gridCol w="2808195">
                  <a:extLst>
                    <a:ext uri="{9D8B030D-6E8A-4147-A177-3AD203B41FA5}">
                      <a16:colId xmlns:a16="http://schemas.microsoft.com/office/drawing/2014/main" val="2503182731"/>
                    </a:ext>
                  </a:extLst>
                </a:gridCol>
                <a:gridCol w="1872130">
                  <a:extLst>
                    <a:ext uri="{9D8B030D-6E8A-4147-A177-3AD203B41FA5}">
                      <a16:colId xmlns:a16="http://schemas.microsoft.com/office/drawing/2014/main" val="3765359815"/>
                    </a:ext>
                  </a:extLst>
                </a:gridCol>
                <a:gridCol w="3744260">
                  <a:extLst>
                    <a:ext uri="{9D8B030D-6E8A-4147-A177-3AD203B41FA5}">
                      <a16:colId xmlns:a16="http://schemas.microsoft.com/office/drawing/2014/main" val="1146792256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单价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棵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成活率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植树费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棵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3775273"/>
                  </a:ext>
                </a:extLst>
              </a:tr>
              <a:tr h="198755"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90%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058694"/>
                  </a:ext>
                </a:extLst>
              </a:tr>
              <a:tr h="198755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95%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48276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8AB09A7D-47B7-B153-56BB-CC4AB3EC75FC}"/>
              </a:ext>
            </a:extLst>
          </p:cNvPr>
          <p:cNvSpPr txBox="1"/>
          <p:nvPr/>
        </p:nvSpPr>
        <p:spPr>
          <a:xfrm>
            <a:off x="695625" y="4149050"/>
            <a:ext cx="105847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设购买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绿化村道的总费用为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解答下列问题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之间的函数关系式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35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E9982-DB35-54AF-EA5A-293497B84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EB0FB73E-F90C-B30A-6309-34300908D6E4}"/>
              </a:ext>
            </a:extLst>
          </p:cNvPr>
          <p:cNvSpPr txBox="1"/>
          <p:nvPr/>
        </p:nvSpPr>
        <p:spPr>
          <a:xfrm>
            <a:off x="983645" y="836820"/>
            <a:ext cx="8640600" cy="3316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设购买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则购买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250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F390D-C93B-23DD-F914-95A48336A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E2E255A-8E87-F555-4726-69031C987634}"/>
              </a:ext>
            </a:extLst>
          </p:cNvPr>
          <p:cNvSpPr txBox="1"/>
          <p:nvPr/>
        </p:nvSpPr>
        <p:spPr>
          <a:xfrm>
            <a:off x="681805" y="404790"/>
            <a:ext cx="1072874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若这批树苗种植后成活了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则绿化村道的总费用需要多少元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F167BC9-6F1A-3223-5F57-3152AD4AB8F8}"/>
              </a:ext>
            </a:extLst>
          </p:cNvPr>
          <p:cNvSpPr txBox="1"/>
          <p:nvPr/>
        </p:nvSpPr>
        <p:spPr>
          <a:xfrm>
            <a:off x="658660" y="1916895"/>
            <a:ext cx="8266756" cy="41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925,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即绿化村道的总费用需要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2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67120-8AF7-F77E-8DEC-EC0B014F5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ED06793-B5A4-1EB4-012B-F9686E05B012}"/>
              </a:ext>
            </a:extLst>
          </p:cNvPr>
          <p:cNvSpPr txBox="1"/>
          <p:nvPr/>
        </p:nvSpPr>
        <p:spPr>
          <a:xfrm>
            <a:off x="695625" y="620805"/>
            <a:ext cx="106567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若绿化村道的总费用不超过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则最多可购买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种树苗多少棵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E1BAB90-7DA7-F1EF-0B8C-06D78179A3EB}"/>
              </a:ext>
            </a:extLst>
          </p:cNvPr>
          <p:cNvSpPr txBox="1"/>
          <p:nvPr/>
        </p:nvSpPr>
        <p:spPr>
          <a:xfrm>
            <a:off x="716799" y="1988900"/>
            <a:ext cx="1077957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知购买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总费用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000≤31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≥400,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≤600,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故最多可购买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13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F2FD6-BD96-D74C-709C-C2021B04F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C3EF60-A913-9221-B39E-0EBC3D39C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523" y="548800"/>
            <a:ext cx="1072874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在平面直角坐标系中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(-3,3)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所在的象限是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第一象限	     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第二象限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第三象限	     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第四象限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008BC0-7166-8DB2-88A9-6AB24F4D8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424" y="3284990"/>
            <a:ext cx="1084294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在坐标平面内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在第二象限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	             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&lt;2	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&gt;-1	      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-1&lt;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&lt;2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9106D8B-796C-DE7C-C031-48B4C4455DC7}"/>
              </a:ext>
            </a:extLst>
          </p:cNvPr>
          <p:cNvSpPr txBox="1"/>
          <p:nvPr/>
        </p:nvSpPr>
        <p:spPr>
          <a:xfrm>
            <a:off x="9984270" y="112484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7736DBC-9393-772B-56DD-EAF631542CBB}"/>
              </a:ext>
            </a:extLst>
          </p:cNvPr>
          <p:cNvSpPr txBox="1"/>
          <p:nvPr/>
        </p:nvSpPr>
        <p:spPr>
          <a:xfrm>
            <a:off x="2639760" y="3933035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91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EBFC0-09B2-E91E-1D21-2F0D278B0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84FDD5-1312-1788-4A5D-F629EF682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25" y="509858"/>
            <a:ext cx="1065674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的图象经过二、三、四象限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	 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	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	 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&lt;2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0.jpeg">
            <a:extLst>
              <a:ext uri="{FF2B5EF4-FFF2-40B4-BE49-F238E27FC236}">
                <a16:creationId xmlns:a16="http://schemas.microsoft.com/office/drawing/2014/main" id="{69A35B87-3BAF-0E0B-C601-3331E81A7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160" y="1412860"/>
            <a:ext cx="3200559" cy="367225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B157029-7FA8-21BD-7D95-CDCDE403E622}"/>
              </a:ext>
            </a:extLst>
          </p:cNvPr>
          <p:cNvSpPr txBox="1"/>
          <p:nvPr/>
        </p:nvSpPr>
        <p:spPr>
          <a:xfrm>
            <a:off x="5519960" y="1089694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105B341-438E-93FA-2864-3755FC35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25" y="3054669"/>
            <a:ext cx="756052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把直线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向上平移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个单位后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与直线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的交点在第一象限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1&lt;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&lt;7	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3&lt;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&lt;4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&gt;1	  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&lt;4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A99311-5F6D-E5F4-E86F-673B4F9F0891}"/>
              </a:ext>
            </a:extLst>
          </p:cNvPr>
          <p:cNvSpPr txBox="1"/>
          <p:nvPr/>
        </p:nvSpPr>
        <p:spPr>
          <a:xfrm>
            <a:off x="4422932" y="4221055"/>
            <a:ext cx="6989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522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183BB-6CC6-0445-20A5-199614556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C5E5B32-7D14-13E4-5074-994C69AD0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27" y="566678"/>
            <a:ext cx="1072874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两点在一次函数图象上的位置如图所示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两点的坐标分别为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下列结论正确的是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	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	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.jpeg">
            <a:extLst>
              <a:ext uri="{FF2B5EF4-FFF2-40B4-BE49-F238E27FC236}">
                <a16:creationId xmlns:a16="http://schemas.microsoft.com/office/drawing/2014/main" id="{1AB390BA-C045-B1A0-CC9F-F1E186CEF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48925"/>
            <a:ext cx="4361334" cy="324022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0DB9564-3E3C-2EB1-320B-2BE55EFEFE6C}"/>
              </a:ext>
            </a:extLst>
          </p:cNvPr>
          <p:cNvSpPr txBox="1"/>
          <p:nvPr/>
        </p:nvSpPr>
        <p:spPr>
          <a:xfrm>
            <a:off x="1271665" y="1702594"/>
            <a:ext cx="504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84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DEC50-A59A-0A16-A15E-5D6F63835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5F32FB-2590-D2F1-4C11-4046E74D6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12" y="404790"/>
            <a:ext cx="10962775" cy="331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已知一次函数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的图象如图所示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&gt;0	       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&gt;-2	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-2&lt;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2.jpeg">
            <a:extLst>
              <a:ext uri="{FF2B5EF4-FFF2-40B4-BE49-F238E27FC236}">
                <a16:creationId xmlns:a16="http://schemas.microsoft.com/office/drawing/2014/main" id="{DB62AD60-3361-ECBA-6EF8-C7653A5A0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25" y="2344413"/>
            <a:ext cx="3953631" cy="302421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3EB5857-CEA9-B947-1834-663CC6E7EA75}"/>
              </a:ext>
            </a:extLst>
          </p:cNvPr>
          <p:cNvSpPr txBox="1"/>
          <p:nvPr/>
        </p:nvSpPr>
        <p:spPr>
          <a:xfrm>
            <a:off x="3056935" y="1458004"/>
            <a:ext cx="6765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852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A09B3-55A3-5974-6AEA-27961B96A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86CB4F1-2508-4708-8589-A4C3A4E59D11}"/>
              </a:ext>
            </a:extLst>
          </p:cNvPr>
          <p:cNvSpPr txBox="1"/>
          <p:nvPr/>
        </p:nvSpPr>
        <p:spPr>
          <a:xfrm>
            <a:off x="695625" y="332785"/>
            <a:ext cx="10440725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的图象与正比例函数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的图象平行且经过点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(1,-2),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.jpeg">
            <a:extLst>
              <a:ext uri="{FF2B5EF4-FFF2-40B4-BE49-F238E27FC236}">
                <a16:creationId xmlns:a16="http://schemas.microsoft.com/office/drawing/2014/main" id="{5B6F05F3-D635-424E-559E-49AFC7713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2924965"/>
            <a:ext cx="3168220" cy="30005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ABAD5BF-34D4-6825-27EA-4673CA50BBA1}"/>
              </a:ext>
            </a:extLst>
          </p:cNvPr>
          <p:cNvSpPr txBox="1"/>
          <p:nvPr/>
        </p:nvSpPr>
        <p:spPr>
          <a:xfrm>
            <a:off x="7377814" y="2146435"/>
            <a:ext cx="748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433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7F760-A340-8067-B32F-A3E77B2AB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1684B8F-C8E5-A165-A091-3A8F81652904}"/>
              </a:ext>
            </a:extLst>
          </p:cNvPr>
          <p:cNvSpPr txBox="1"/>
          <p:nvPr/>
        </p:nvSpPr>
        <p:spPr>
          <a:xfrm>
            <a:off x="635270" y="469935"/>
            <a:ext cx="107891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的一次函数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下表列出了部分对应值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F91F7D6-D84B-87BD-09B5-2479B8FC77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947779"/>
              </p:ext>
            </p:extLst>
          </p:nvPr>
        </p:nvGraphicFramePr>
        <p:xfrm>
          <a:off x="3185622" y="1144839"/>
          <a:ext cx="5688396" cy="1033780"/>
        </p:xfrm>
        <a:graphic>
          <a:graphicData uri="http://schemas.openxmlformats.org/drawingml/2006/table">
            <a:tbl>
              <a:tblPr firstRow="1" firstCol="1" bandRow="1"/>
              <a:tblGrid>
                <a:gridCol w="1422099">
                  <a:extLst>
                    <a:ext uri="{9D8B030D-6E8A-4147-A177-3AD203B41FA5}">
                      <a16:colId xmlns:a16="http://schemas.microsoft.com/office/drawing/2014/main" val="320035663"/>
                    </a:ext>
                  </a:extLst>
                </a:gridCol>
                <a:gridCol w="1422099">
                  <a:extLst>
                    <a:ext uri="{9D8B030D-6E8A-4147-A177-3AD203B41FA5}">
                      <a16:colId xmlns:a16="http://schemas.microsoft.com/office/drawing/2014/main" val="636522679"/>
                    </a:ext>
                  </a:extLst>
                </a:gridCol>
                <a:gridCol w="1422099">
                  <a:extLst>
                    <a:ext uri="{9D8B030D-6E8A-4147-A177-3AD203B41FA5}">
                      <a16:colId xmlns:a16="http://schemas.microsoft.com/office/drawing/2014/main" val="3305252188"/>
                    </a:ext>
                  </a:extLst>
                </a:gridCol>
                <a:gridCol w="1422099">
                  <a:extLst>
                    <a:ext uri="{9D8B030D-6E8A-4147-A177-3AD203B41FA5}">
                      <a16:colId xmlns:a16="http://schemas.microsoft.com/office/drawing/2014/main" val="1551049860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5544426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77041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EEBD6E47-416D-722F-1744-589DA7680732}"/>
              </a:ext>
            </a:extLst>
          </p:cNvPr>
          <p:cNvSpPr txBox="1"/>
          <p:nvPr/>
        </p:nvSpPr>
        <p:spPr>
          <a:xfrm>
            <a:off x="10225878" y="469934"/>
            <a:ext cx="6045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32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E5B7C1F-5069-A213-01DD-667A58F1C5A6}"/>
              </a:ext>
            </a:extLst>
          </p:cNvPr>
          <p:cNvSpPr txBox="1"/>
          <p:nvPr/>
        </p:nvSpPr>
        <p:spPr>
          <a:xfrm>
            <a:off x="635269" y="2492935"/>
            <a:ext cx="1086110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一个装有进水管和出水管的容器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从某时刻开始的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分钟内只进水不出水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在随后的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分钟内既进水又出水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接着关闭进水管直到容器内的水放完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假设每分钟的进水量和出水量是两个常数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容器内的水量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与时间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之间的部分关系如图所示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从关闭进水管起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分钟该容器内的水恰好放完</a:t>
            </a:r>
            <a:r>
              <a:rPr lang="en-US" altLang="zh-CN" sz="32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A91A90E-07D0-EA5C-77EF-5D8AC11DE0FC}"/>
              </a:ext>
            </a:extLst>
          </p:cNvPr>
          <p:cNvSpPr txBox="1"/>
          <p:nvPr/>
        </p:nvSpPr>
        <p:spPr>
          <a:xfrm>
            <a:off x="7752115" y="4437070"/>
            <a:ext cx="5325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694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D6679-DEE9-EBEC-5735-13944EACA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231FD7A-2A44-7ABC-DBC6-4D330F3B3A3A}"/>
              </a:ext>
            </a:extLst>
          </p:cNvPr>
          <p:cNvSpPr txBox="1"/>
          <p:nvPr/>
        </p:nvSpPr>
        <p:spPr>
          <a:xfrm>
            <a:off x="623620" y="548800"/>
            <a:ext cx="104407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在平面直角坐标系中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一蚂蚁从原点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按向上、向右、向下、向右的方向依次不断移动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每次移动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其行走路线如图所示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是正整数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.jpeg">
            <a:extLst>
              <a:ext uri="{FF2B5EF4-FFF2-40B4-BE49-F238E27FC236}">
                <a16:creationId xmlns:a16="http://schemas.microsoft.com/office/drawing/2014/main" id="{8C2EF3E2-3C46-1F46-48C9-ECE89E091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040" y="3064811"/>
            <a:ext cx="7661919" cy="239403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7261D0E-8750-B400-5302-1F9ECFC8DACC}"/>
              </a:ext>
            </a:extLst>
          </p:cNvPr>
          <p:cNvSpPr txBox="1"/>
          <p:nvPr/>
        </p:nvSpPr>
        <p:spPr>
          <a:xfrm>
            <a:off x="3431815" y="2210793"/>
            <a:ext cx="7920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AB788AB-9B04-0644-EE1A-130218FEAD63}"/>
              </a:ext>
            </a:extLst>
          </p:cNvPr>
          <p:cNvSpPr txBox="1"/>
          <p:nvPr/>
        </p:nvSpPr>
        <p:spPr>
          <a:xfrm>
            <a:off x="4799910" y="2210792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80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6AD1A-8492-1AEA-271B-EFE243C8A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8A877CD-7FD5-1B33-11A3-8C5EE28AF024}"/>
              </a:ext>
            </a:extLst>
          </p:cNvPr>
          <p:cNvSpPr txBox="1"/>
          <p:nvPr/>
        </p:nvSpPr>
        <p:spPr>
          <a:xfrm>
            <a:off x="767630" y="394947"/>
            <a:ext cx="105127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画出函数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并利用图象直接回答当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B840215-B0C3-2E93-AD67-123B17CB93F5}"/>
              </a:ext>
            </a:extLst>
          </p:cNvPr>
          <p:cNvSpPr txBox="1"/>
          <p:nvPr/>
        </p:nvSpPr>
        <p:spPr>
          <a:xfrm>
            <a:off x="767630" y="2703271"/>
            <a:ext cx="756052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该直线经过点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(0,4)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2,0)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其图象如图所示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根据图象知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F189151-BCEA-AB78-88B0-313C64DC2CA9}"/>
              </a:ext>
            </a:extLst>
          </p:cNvPr>
          <p:cNvGrpSpPr/>
          <p:nvPr/>
        </p:nvGrpSpPr>
        <p:grpSpPr>
          <a:xfrm>
            <a:off x="7896125" y="2060905"/>
            <a:ext cx="3240225" cy="3938498"/>
            <a:chOff x="7896125" y="2060905"/>
            <a:chExt cx="3240225" cy="3938498"/>
          </a:xfrm>
        </p:grpSpPr>
        <p:pic>
          <p:nvPicPr>
            <p:cNvPr id="6" name="image6.jpeg">
              <a:extLst>
                <a:ext uri="{FF2B5EF4-FFF2-40B4-BE49-F238E27FC236}">
                  <a16:creationId xmlns:a16="http://schemas.microsoft.com/office/drawing/2014/main" id="{71CD9A65-41B5-8485-366D-0FBB2BF4D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6125" y="2060905"/>
              <a:ext cx="3240225" cy="3430233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EAAE9C6-7057-0935-20E4-6084CAA7C7E1}"/>
                </a:ext>
              </a:extLst>
            </p:cNvPr>
            <p:cNvSpPr txBox="1"/>
            <p:nvPr/>
          </p:nvSpPr>
          <p:spPr>
            <a:xfrm>
              <a:off x="8544171" y="5476183"/>
              <a:ext cx="22106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96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168</TotalTime>
  <Words>1415</Words>
  <Application>Microsoft Office PowerPoint</Application>
  <PresentationFormat>宽屏</PresentationFormat>
  <Paragraphs>109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336</cp:revision>
  <dcterms:created xsi:type="dcterms:W3CDTF">2016-07-05T04:43:00Z</dcterms:created>
  <dcterms:modified xsi:type="dcterms:W3CDTF">2024-11-16T16:14:28Z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