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267" r:id="rId2"/>
    <p:sldId id="2571" r:id="rId3"/>
    <p:sldId id="2572" r:id="rId4"/>
    <p:sldId id="2573" r:id="rId5"/>
    <p:sldId id="2574" r:id="rId6"/>
    <p:sldId id="2575" r:id="rId7"/>
    <p:sldId id="2576" r:id="rId8"/>
    <p:sldId id="2577" r:id="rId9"/>
    <p:sldId id="2578" r:id="rId10"/>
    <p:sldId id="2579" r:id="rId11"/>
    <p:sldId id="2580" r:id="rId12"/>
    <p:sldId id="2581" r:id="rId13"/>
    <p:sldId id="2582" r:id="rId14"/>
    <p:sldId id="2583" r:id="rId15"/>
    <p:sldId id="2584" r:id="rId16"/>
    <p:sldId id="2585" r:id="rId17"/>
    <p:sldId id="2586" r:id="rId18"/>
    <p:sldId id="2587" r:id="rId19"/>
    <p:sldId id="2588" r:id="rId20"/>
    <p:sldId id="2589" r:id="rId21"/>
    <p:sldId id="2590" r:id="rId22"/>
    <p:sldId id="2591" r:id="rId23"/>
    <p:sldId id="2592" r:id="rId24"/>
    <p:sldId id="2593" r:id="rId25"/>
    <p:sldId id="2594" r:id="rId26"/>
    <p:sldId id="2595" r:id="rId27"/>
    <p:sldId id="2596" r:id="rId28"/>
    <p:sldId id="2597" r:id="rId29"/>
    <p:sldId id="2598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7" userDrawn="1">
          <p15:clr>
            <a:srgbClr val="A4A3A4"/>
          </p15:clr>
        </p15:guide>
        <p15:guide id="2" pos="38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30" autoAdjust="0"/>
    <p:restoredTop sz="94660"/>
  </p:normalViewPr>
  <p:slideViewPr>
    <p:cSldViewPr showGuides="1">
      <p:cViewPr varScale="1">
        <p:scale>
          <a:sx n="80" d="100"/>
          <a:sy n="80" d="100"/>
        </p:scale>
        <p:origin x="504" y="62"/>
      </p:cViewPr>
      <p:guideLst>
        <p:guide orient="horz" pos="2237"/>
        <p:guide pos="38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CB762C-9E9B-3B4B-4255-73E41B1865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770CEBD8-1629-0415-BDC3-36ACD4EF85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5FFA8EA-F007-1CF9-ED8A-D9849575825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04151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EA742C-A459-C5DE-6A9C-4B79422ED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38C073DC-4C05-F7E0-6C52-77DCBD1B25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EE6FD1FC-46BF-D3BD-6D47-FA35C55776CF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14386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290C96-F247-C362-0A3C-DC717FF8E0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20CAEBCE-5425-D232-8E06-0FAF6C14B5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7996A3B9-83AF-86DD-8F16-D4D96AD08E4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5492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BF619-5ABD-A476-7E93-E0B3554F8A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3A75F71-E339-3068-47DC-8CE25C155E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65B4B67-9E06-994B-3E52-7A8DB2C3D8B5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2417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68C3C5-BE83-7217-85B0-8CDEC8EDB7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BE3B75B-A802-2D27-9276-6126EE5A43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E3BEB27D-1363-0B95-D7EC-D0F75B5FB01F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08556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A6AAE6-93EF-B7CE-381F-831FE30BE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B116D6DA-C68C-ECB9-4172-89B87821B0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1F905876-EF72-31CE-4AF2-EB8229ED6ADF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01341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1CFD43-0664-32DF-E994-3B6F9EBEFB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64015E48-B78C-A67F-1D5F-D3826E2199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DB780FDD-1719-B22F-C507-7158CC21F6D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19863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38242E-8DBF-2FBF-AB79-6BB9FC1CC9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922877A-AC08-0C5C-100D-A3D72A80BA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8B66904-B619-A184-2878-960896AEA1D2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59311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918AFC-7759-EF03-E9EB-12FB6E3D53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1A2DECB6-D8AA-C466-DDCD-0B734A277A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71615E6F-85E7-396A-2EE3-41097BD3228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5788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40EC45-0107-A4ED-6ED0-C7C16A2F78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3BD8AB56-7B47-0BFE-73C1-FC3DA53A07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BAE51CB3-A89C-9C76-4379-BDD576B3F8C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9140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C1B8A9-6D4C-AC9C-7AE9-9B6AC5CDCA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20C00B7D-EE9D-3153-17B7-36584A1275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3E70AE2-AFDE-5F2D-5D1A-3EFC512C5F8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1150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D8EA3C-FC4A-C6E9-2C27-B7EC24A108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605EAC4-88BC-F4CD-DAB8-2000CC69B1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9B1272D-CF38-18CD-65F8-AD4A293F586D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0027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2B0B93-2600-351B-F4B4-4EF5ADB3C2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477A42E-F07A-5F2C-8EDC-0812EC1239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752065A3-08E8-2072-AD4F-D7A5BB7EA00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7896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057D88-31D6-32EB-0C70-1335ADC6A4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E98E482-081B-6376-500F-08C59B665C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3CCE838-9ADB-2BC6-61A4-4FB93EC4036D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04942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B264F7-9429-DC41-5F86-F54A19C603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EEF7BC50-A02B-79A3-E896-2A56969216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9646E60-D899-2312-E677-207D68A3BC2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7822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785CE1-F290-1D08-F22E-6AB858A4D2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302F74F1-0E5C-B065-7032-0A550D6BCA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A9A4B783-6055-2A0D-C8A0-83FB6185668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6200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AB25DA-ED20-9800-255A-D8D15381E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73FC10F6-4D11-BC90-7C0F-3CCFB441ED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945F876-3506-AB57-FBF9-7FBE3E0E76C0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68012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A29CD1-9BFF-C9D7-94CA-7C0E70E5D8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7D77E60-9818-88EF-CE3C-276E3FF2B2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3AD61BF-89D9-FB5E-FEA9-918CA10C03ED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21018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D1A04B-94FD-1CA8-909D-A26C2E8101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63B92483-2406-A161-3C61-994720CF64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0C0D7369-FEB7-14CC-1CE3-E077DBAEE00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40646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778913-90DF-3629-2E57-AB7F556D43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62D36794-50A9-4D71-25F7-57B85B0D78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75A8B2D-8C0C-9622-A08F-71C3FC02B2E5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46425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291CE8-53E2-7E60-6155-A124E2CE7D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32DE819B-F501-E484-57E4-D57AE4E713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ADC212E-97E5-953A-9917-557E2C5861C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6904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E73B4C-BFE4-B029-1A41-D363672411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BBAC5C29-0970-5E48-06BD-04A27874F6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13530563-330E-B622-B358-13472854F7B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9897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5586F4-346E-24B2-2ED1-255BA50B0B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AF208B00-A2CE-7162-DCF0-152CFA7864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1133B09-9134-9F11-0A0A-75140CA2304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4242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A6703D-846D-0B40-64A3-3C81056E97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1F83466-F538-FB23-2C9F-C0A887327B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ADFF4865-60D0-9AA1-B292-A06965763F5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5884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B30531-9E09-48E6-F4A2-F1B9E1D835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1125B20-E057-EAB9-6E41-CC72F45A19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20C0817-5CB4-9116-A130-2AFEB3EF263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791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C17B11-E335-9439-922D-4C5527E0A6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9648496-FCF3-D1B2-BA8B-CDF700D13B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77BF0631-7CDB-1597-5189-60F6A184691E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03448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923087-DDB1-B73C-929F-F9E74FEE9E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3B2DFB8-6B79-83B2-284B-C9F2EEB579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887E4021-5C1A-AE2E-CC1A-D748D9C71A2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7384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5361BF-304B-12CC-BD26-1C820FEA6F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B35B5B0C-358D-EEF1-39F6-A47AF622B1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EB81C06-7809-B559-5D2B-F5F72FF9C272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5563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F37ACE58-8FDF-9240-725F-4552FCBBB24F}"/>
              </a:ext>
            </a:extLst>
          </p:cNvPr>
          <p:cNvSpPr txBox="1"/>
          <p:nvPr/>
        </p:nvSpPr>
        <p:spPr>
          <a:xfrm>
            <a:off x="2135725" y="2636945"/>
            <a:ext cx="866915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《分式》章末达标检测卷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F30B16-B1FD-E77C-4567-46FCE45655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605DA1B-2E46-4011-DE21-5B19C4520C8C}"/>
                  </a:ext>
                </a:extLst>
              </p:cNvPr>
              <p:cNvSpPr txBox="1"/>
              <p:nvPr/>
            </p:nvSpPr>
            <p:spPr>
              <a:xfrm>
                <a:off x="623620" y="692810"/>
                <a:ext cx="10728745" cy="52920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二、填空题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本大题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个小题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每小题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共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32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endParaRPr lang="en-US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(π+2 025)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+2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             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有意义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𝒂𝒃</m:t>
                            </m:r>
                          </m:num>
                          <m:den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的解为正数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的取值</a:t>
                </a:r>
                <a:endParaRPr lang="en-US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endParaRPr lang="en-US" altLang="zh-CN" sz="36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范围是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605DA1B-2E46-4011-DE21-5B19C4520C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692810"/>
                <a:ext cx="10728745" cy="5292090"/>
              </a:xfrm>
              <a:prstGeom prst="rect">
                <a:avLst/>
              </a:prstGeom>
              <a:blipFill>
                <a:blip r:embed="rId3"/>
                <a:stretch>
                  <a:fillRect l="-1705" t="-2304" b="-34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6763CBBB-A8C3-F3D2-98A9-5665ADB7603A}"/>
              </a:ext>
            </a:extLst>
          </p:cNvPr>
          <p:cNvSpPr txBox="1"/>
          <p:nvPr/>
        </p:nvSpPr>
        <p:spPr>
          <a:xfrm>
            <a:off x="2454445" y="2492935"/>
            <a:ext cx="10080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</a:t>
            </a:r>
            <a:r>
              <a:rPr kumimoji="0" lang="en-US" altLang="zh-CN" sz="36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D471869-C96C-8D7F-8581-7138C3A89D9F}"/>
              </a:ext>
            </a:extLst>
          </p:cNvPr>
          <p:cNvSpPr txBox="1"/>
          <p:nvPr/>
        </p:nvSpPr>
        <p:spPr>
          <a:xfrm>
            <a:off x="6143217" y="3210348"/>
            <a:ext cx="5325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8B1BF1D1-08B1-B2D5-A41C-0109F7F71931}"/>
                  </a:ext>
                </a:extLst>
              </p:cNvPr>
              <p:cNvSpPr txBox="1"/>
              <p:nvPr/>
            </p:nvSpPr>
            <p:spPr>
              <a:xfrm>
                <a:off x="2454445" y="4939391"/>
                <a:ext cx="2520175" cy="8899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en-US" altLang="zh-CN" sz="3600" b="1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m&lt;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36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3600" b="1" i="0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num>
                      <m:den>
                        <m:r>
                          <a:rPr kumimoji="0" lang="en-US" altLang="zh-CN" sz="3600" b="1" i="0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kumimoji="0" lang="zh-CN" altLang="zh-CN" sz="3600" b="1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kumimoji="0" lang="en-US" altLang="zh-CN" sz="3600" b="1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m≠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36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3600" b="1" i="0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kumimoji="0" lang="en-US" altLang="zh-CN" sz="3600" b="1" i="0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kumimoji="0" lang="zh-CN" altLang="zh-CN" sz="3600" b="1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8B1BF1D1-08B1-B2D5-A41C-0109F7F71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4445" y="4939391"/>
                <a:ext cx="2520175" cy="889924"/>
              </a:xfrm>
              <a:prstGeom prst="rect">
                <a:avLst/>
              </a:prstGeom>
              <a:blipFill>
                <a:blip r:embed="rId4"/>
                <a:stretch>
                  <a:fillRect l="-7506" b="-10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8F88BDDA-B482-4BD8-209A-296B39C14430}"/>
                  </a:ext>
                </a:extLst>
              </p:cNvPr>
              <p:cNvSpPr txBox="1"/>
              <p:nvPr/>
            </p:nvSpPr>
            <p:spPr>
              <a:xfrm>
                <a:off x="5829706" y="1484865"/>
                <a:ext cx="532587" cy="8899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3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3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kumimoji="0" lang="en-US" altLang="zh-CN" sz="3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kumimoji="0" lang="zh-CN" altLang="zh-CN" sz="36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8F88BDDA-B482-4BD8-209A-296B39C144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9706" y="1484865"/>
                <a:ext cx="532587" cy="88992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0623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15E3B4-1025-74DB-BA1A-AD8B89F4A7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657DAAF-55FC-40B3-7694-B936C23550B1}"/>
                  </a:ext>
                </a:extLst>
              </p:cNvPr>
              <p:cNvSpPr txBox="1"/>
              <p:nvPr/>
            </p:nvSpPr>
            <p:spPr>
              <a:xfrm>
                <a:off x="623620" y="764815"/>
                <a:ext cx="10728745" cy="45199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15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的解是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16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甲计划用若干天完成某项工作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在甲独立工作两天后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乙加入此项工作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且甲、乙两人工效相同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结果提前两天完成任务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设甲计划完成此项工作的天数是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的值是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657DAAF-55FC-40B3-7694-B936C23550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764815"/>
                <a:ext cx="10728745" cy="4519955"/>
              </a:xfrm>
              <a:prstGeom prst="rect">
                <a:avLst/>
              </a:prstGeom>
              <a:blipFill>
                <a:blip r:embed="rId3"/>
                <a:stretch>
                  <a:fillRect l="-1705" r="-1761" b="-41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2788ED6E-A8DE-AC16-7614-C4852FD87E3E}"/>
              </a:ext>
            </a:extLst>
          </p:cNvPr>
          <p:cNvSpPr txBox="1"/>
          <p:nvPr/>
        </p:nvSpPr>
        <p:spPr>
          <a:xfrm>
            <a:off x="2495750" y="1196845"/>
            <a:ext cx="7920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397404-9B7F-1A67-B1E2-83213C2DCDF8}"/>
              </a:ext>
            </a:extLst>
          </p:cNvPr>
          <p:cNvSpPr txBox="1"/>
          <p:nvPr/>
        </p:nvSpPr>
        <p:spPr>
          <a:xfrm>
            <a:off x="2351740" y="4636069"/>
            <a:ext cx="6480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223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F8A003-1876-2D71-38D1-01486518BF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A9E3317-BAE3-DC54-8AC4-CF1817196485}"/>
                  </a:ext>
                </a:extLst>
              </p:cNvPr>
              <p:cNvSpPr txBox="1"/>
              <p:nvPr/>
            </p:nvSpPr>
            <p:spPr>
              <a:xfrm>
                <a:off x="479609" y="980830"/>
                <a:ext cx="11016765" cy="38722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17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的分式方程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𝟏𝟎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的解为整数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的不等式组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𝒎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𝟓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  <m:r>
                                <a:rPr lang="en-US" altLang="zh-CN" sz="3600" b="1" i="1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≤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𝟔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有且只有三个整数解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则符合条件的整数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的和为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A9E3317-BAE3-DC54-8AC4-CF18171964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609" y="980830"/>
                <a:ext cx="11016765" cy="3872214"/>
              </a:xfrm>
              <a:prstGeom prst="rect">
                <a:avLst/>
              </a:prstGeom>
              <a:blipFill>
                <a:blip r:embed="rId3"/>
                <a:stretch>
                  <a:fillRect l="-1716" r="-1660" b="-50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233A189C-FD67-B8FA-1883-8B616208630F}"/>
              </a:ext>
            </a:extLst>
          </p:cNvPr>
          <p:cNvSpPr txBox="1"/>
          <p:nvPr/>
        </p:nvSpPr>
        <p:spPr>
          <a:xfrm>
            <a:off x="5577687" y="4180063"/>
            <a:ext cx="8206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kumimoji="0" lang="zh-CN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041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D7F417-EF3C-62F9-8D51-7A98579882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3B9C046A-D6A0-6839-EAD5-46FAE1AF4BEF}"/>
                  </a:ext>
                </a:extLst>
              </p:cNvPr>
              <p:cNvSpPr txBox="1"/>
              <p:nvPr/>
            </p:nvSpPr>
            <p:spPr>
              <a:xfrm>
                <a:off x="623620" y="764815"/>
                <a:ext cx="10800750" cy="47536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18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并且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对应的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值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对应的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值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zh-CN" altLang="zh-CN" sz="3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3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en-US" altLang="zh-CN" sz="3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zh-CN" altLang="zh-CN" sz="3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3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en-US" altLang="zh-CN" sz="3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…那么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(1)+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(2)+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(3)+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+…+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)+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                   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结果用含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的代数式表示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3B9C046A-D6A0-6839-EAD5-46FAE1AF4B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764815"/>
                <a:ext cx="10800750" cy="4753609"/>
              </a:xfrm>
              <a:prstGeom prst="rect">
                <a:avLst/>
              </a:prstGeom>
              <a:blipFill>
                <a:blip r:embed="rId3"/>
                <a:stretch>
                  <a:fillRect l="-1693" r="-2765" b="-39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4939FCE9-876B-7569-6BCC-BCD86DC7C1DB}"/>
                  </a:ext>
                </a:extLst>
              </p:cNvPr>
              <p:cNvSpPr txBox="1"/>
              <p:nvPr/>
            </p:nvSpPr>
            <p:spPr>
              <a:xfrm>
                <a:off x="9264220" y="3789025"/>
                <a:ext cx="1036622" cy="8899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3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3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kumimoji="0" lang="en-US" altLang="zh-CN" sz="3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kumimoji="0" lang="en-US" altLang="zh-CN" sz="3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kumimoji="0" lang="en-US" altLang="zh-CN" sz="3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kumimoji="0" lang="en-US" altLang="zh-CN" sz="3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kumimoji="0" lang="zh-CN" altLang="zh-CN" sz="36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4939FCE9-876B-7569-6BCC-BCD86DC7C1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4220" y="3789025"/>
                <a:ext cx="1036622" cy="88992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452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373450-20C0-5949-26DD-F50F26B205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981F902-9761-42F6-D2CB-644050613FF5}"/>
                  </a:ext>
                </a:extLst>
              </p:cNvPr>
              <p:cNvSpPr txBox="1"/>
              <p:nvPr/>
            </p:nvSpPr>
            <p:spPr>
              <a:xfrm>
                <a:off x="551615" y="620805"/>
                <a:ext cx="10368720" cy="31374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三、解答题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本大题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个小题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第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19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其余每题各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共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78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解答时每小题必须给出必要的演算过程或推理步骤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画出必要的图形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包括辅助线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19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𝟖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981F902-9761-42F6-D2CB-644050613F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620805"/>
                <a:ext cx="10368720" cy="3137462"/>
              </a:xfrm>
              <a:prstGeom prst="rect">
                <a:avLst/>
              </a:prstGeom>
              <a:blipFill>
                <a:blip r:embed="rId3"/>
                <a:stretch>
                  <a:fillRect l="-1764" t="-3883" r="-1822" b="-17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BD88AAF2-A35A-BBB9-E0EC-5DAD16C62B3C}"/>
                  </a:ext>
                </a:extLst>
              </p:cNvPr>
              <p:cNvSpPr txBox="1"/>
              <p:nvPr/>
            </p:nvSpPr>
            <p:spPr>
              <a:xfrm>
                <a:off x="839635" y="4149050"/>
                <a:ext cx="6105524" cy="8927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BD88AAF2-A35A-BBB9-E0EC-5DAD16C62B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5" y="4149050"/>
                <a:ext cx="6105524" cy="892745"/>
              </a:xfrm>
              <a:prstGeom prst="rect">
                <a:avLst/>
              </a:prstGeom>
              <a:blipFill>
                <a:blip r:embed="rId4"/>
                <a:stretch>
                  <a:fillRect l="-3097" t="-685" b="-10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0026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9FFEA9-B025-41E5-D605-312AAC0987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E58B7AA4-C6BE-A837-72E4-1BCBC5F7DEE3}"/>
                  </a:ext>
                </a:extLst>
              </p:cNvPr>
              <p:cNvSpPr txBox="1"/>
              <p:nvPr/>
            </p:nvSpPr>
            <p:spPr>
              <a:xfrm>
                <a:off x="911640" y="1124840"/>
                <a:ext cx="7488520" cy="9214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e>
                    </m:d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E58B7AA4-C6BE-A837-72E4-1BCBC5F7DE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40" y="1124840"/>
                <a:ext cx="7488520" cy="921471"/>
              </a:xfrm>
              <a:prstGeom prst="rect">
                <a:avLst/>
              </a:prstGeom>
              <a:blipFill>
                <a:blip r:embed="rId3"/>
                <a:stretch>
                  <a:fillRect l="-2524" b="-86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54A1F97F-A52C-9F3A-07BF-C2E4317E9F98}"/>
                  </a:ext>
                </a:extLst>
              </p:cNvPr>
              <p:cNvSpPr txBox="1"/>
              <p:nvPr/>
            </p:nvSpPr>
            <p:spPr>
              <a:xfrm>
                <a:off x="911640" y="2636945"/>
                <a:ext cx="6105524" cy="9643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54A1F97F-A52C-9F3A-07BF-C2E4317E9F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40" y="2636945"/>
                <a:ext cx="6105524" cy="964303"/>
              </a:xfrm>
              <a:prstGeom prst="rect">
                <a:avLst/>
              </a:prstGeom>
              <a:blipFill>
                <a:blip r:embed="rId4"/>
                <a:stretch>
                  <a:fillRect l="-3097" t="-633" b="-25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7838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963B9A-7AD1-247B-104F-4E81E8217A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3CC0718D-153B-AD46-31E3-072A58325927}"/>
                  </a:ext>
                </a:extLst>
              </p:cNvPr>
              <p:cNvSpPr txBox="1"/>
              <p:nvPr/>
            </p:nvSpPr>
            <p:spPr>
              <a:xfrm>
                <a:off x="839635" y="260780"/>
                <a:ext cx="6105524" cy="2023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解分式方程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3CC0718D-153B-AD46-31E3-072A583259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5" y="260780"/>
                <a:ext cx="6105524" cy="2023631"/>
              </a:xfrm>
              <a:prstGeom prst="rect">
                <a:avLst/>
              </a:prstGeom>
              <a:blipFill>
                <a:blip r:embed="rId3"/>
                <a:stretch>
                  <a:fillRect l="-3097" b="-42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12C7B2AB-A554-89E2-5C0B-127511AFCA42}"/>
              </a:ext>
            </a:extLst>
          </p:cNvPr>
          <p:cNvSpPr txBox="1"/>
          <p:nvPr/>
        </p:nvSpPr>
        <p:spPr>
          <a:xfrm>
            <a:off x="867175" y="2420930"/>
            <a:ext cx="10512730" cy="3311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方程两边同时乘以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2(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+x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=x</a:t>
            </a:r>
            <a:r>
              <a:rPr lang="en-US" altLang="zh-CN" sz="3600" b="1" baseline="30000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整理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+x</a:t>
            </a:r>
            <a:r>
              <a:rPr lang="en-US" altLang="zh-CN" sz="3600" b="1" baseline="30000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x=x</a:t>
            </a:r>
            <a:r>
              <a:rPr lang="en-US" altLang="zh-CN" sz="3600" b="1" baseline="30000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解得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经检验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是原分式方程的解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688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CD5546-CD8D-EEDC-F5A0-A9678CC08F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E34C68A-A13A-55E1-4514-FCE6D872D820}"/>
                  </a:ext>
                </a:extLst>
              </p:cNvPr>
              <p:cNvSpPr txBox="1"/>
              <p:nvPr/>
            </p:nvSpPr>
            <p:spPr>
              <a:xfrm>
                <a:off x="839635" y="404790"/>
                <a:ext cx="6105524" cy="11926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E34C68A-A13A-55E1-4514-FCE6D872D8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5" y="404790"/>
                <a:ext cx="6105524" cy="1192634"/>
              </a:xfrm>
              <a:prstGeom prst="rect">
                <a:avLst/>
              </a:prstGeom>
              <a:blipFill>
                <a:blip r:embed="rId3"/>
                <a:stretch>
                  <a:fillRect l="-3097" b="-76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92F6867F-5FEA-8C0B-5C75-636D1F851D20}"/>
              </a:ext>
            </a:extLst>
          </p:cNvPr>
          <p:cNvSpPr txBox="1"/>
          <p:nvPr/>
        </p:nvSpPr>
        <p:spPr>
          <a:xfrm>
            <a:off x="857795" y="1772885"/>
            <a:ext cx="7632530" cy="4142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方程两边同时乘以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2)(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+x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2)(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整理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+x</a:t>
            </a:r>
            <a:r>
              <a:rPr lang="en-US" altLang="zh-CN" sz="3600" b="1" baseline="30000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x=x</a:t>
            </a:r>
            <a:r>
              <a:rPr lang="en-US" altLang="zh-CN" sz="3600" b="1" baseline="30000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解得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经检验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是原分式方程的解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796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614368-D404-6482-BC35-591AAB4A25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771AC19-75A0-E7B0-30D6-65B54E24858A}"/>
                  </a:ext>
                </a:extLst>
              </p:cNvPr>
              <p:cNvSpPr txBox="1"/>
              <p:nvPr/>
            </p:nvSpPr>
            <p:spPr>
              <a:xfrm>
                <a:off x="767629" y="535474"/>
                <a:ext cx="10296715" cy="17218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已知实数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满足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=4-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求分式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771AC19-75A0-E7B0-30D6-65B54E2485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29" y="535474"/>
                <a:ext cx="10296715" cy="1721882"/>
              </a:xfrm>
              <a:prstGeom prst="rect">
                <a:avLst/>
              </a:prstGeom>
              <a:blipFill>
                <a:blip r:embed="rId3"/>
                <a:stretch>
                  <a:fillRect l="-1835" r="-1776" b="-53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77874C5-6AE7-5A0E-2D6C-6E5FDCA2ED1F}"/>
                  </a:ext>
                </a:extLst>
              </p:cNvPr>
              <p:cNvSpPr txBox="1"/>
              <p:nvPr/>
            </p:nvSpPr>
            <p:spPr>
              <a:xfrm>
                <a:off x="747989" y="2385216"/>
                <a:ext cx="9720675" cy="35163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-a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+a=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77874C5-6AE7-5A0E-2D6C-6E5FDCA2ED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989" y="2385216"/>
                <a:ext cx="9720675" cy="3516347"/>
              </a:xfrm>
              <a:prstGeom prst="rect">
                <a:avLst/>
              </a:prstGeom>
              <a:blipFill>
                <a:blip r:embed="rId4"/>
                <a:stretch>
                  <a:fillRect l="-1945" b="-20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6515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90A4AC-1730-FBBF-47E9-750D2ED84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1CFA53E-CA23-CB08-E5CD-AF1A1C9E3725}"/>
                  </a:ext>
                </a:extLst>
              </p:cNvPr>
              <p:cNvSpPr txBox="1"/>
              <p:nvPr/>
            </p:nvSpPr>
            <p:spPr>
              <a:xfrm>
                <a:off x="839633" y="332785"/>
                <a:ext cx="9576665" cy="20340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的分式方程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𝒎𝒙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若方程的增根为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1CFA53E-CA23-CB08-E5CD-AF1A1C9E37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3" y="332785"/>
                <a:ext cx="9576665" cy="2034083"/>
              </a:xfrm>
              <a:prstGeom prst="rect">
                <a:avLst/>
              </a:prstGeom>
              <a:blipFill>
                <a:blip r:embed="rId3"/>
                <a:stretch>
                  <a:fillRect l="-1973" b="-108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D3DE97D8-3AC7-50A3-CFE8-33B24D02B900}"/>
              </a:ext>
            </a:extLst>
          </p:cNvPr>
          <p:cNvSpPr txBox="1"/>
          <p:nvPr/>
        </p:nvSpPr>
        <p:spPr>
          <a:xfrm>
            <a:off x="839633" y="2492935"/>
            <a:ext cx="9432655" cy="3311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去分母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2(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+mx=x-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整理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方程的增根为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代入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解得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m=-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69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D556A9-7790-B985-E3C3-38A345F2F0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624CAF-62CA-2961-6612-7856470E6B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615" y="908825"/>
            <a:ext cx="10944760" cy="4142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一、选择题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本大题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个小题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每小题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一枚一角硬币的直径约为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022 m,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用科学记数法表示为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2×10</a:t>
            </a:r>
            <a:r>
              <a:rPr kumimoji="0" lang="en-US" altLang="zh-CN" sz="3600" b="1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	                 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2×10</a:t>
            </a:r>
            <a:r>
              <a:rPr kumimoji="0" lang="en-US" altLang="zh-CN" sz="3600" b="1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22×10</a:t>
            </a:r>
            <a:r>
              <a:rPr kumimoji="0" lang="en-US" altLang="zh-CN" sz="3600" b="1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	                 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2×10</a:t>
            </a:r>
            <a:r>
              <a:rPr kumimoji="0" lang="en-US" altLang="zh-CN" sz="3600" b="1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CBEE644-1E71-ACCC-6FD7-FB9BBBF9CB87}"/>
              </a:ext>
            </a:extLst>
          </p:cNvPr>
          <p:cNvSpPr txBox="1"/>
          <p:nvPr/>
        </p:nvSpPr>
        <p:spPr>
          <a:xfrm>
            <a:off x="1631690" y="2808974"/>
            <a:ext cx="720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578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1E49FC-F8A9-BAF8-EF1E-B872745962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C73631DD-8A8E-4DD8-3B2F-30F4857EB6F4}"/>
              </a:ext>
            </a:extLst>
          </p:cNvPr>
          <p:cNvSpPr txBox="1"/>
          <p:nvPr/>
        </p:nvSpPr>
        <p:spPr>
          <a:xfrm>
            <a:off x="767630" y="548800"/>
            <a:ext cx="6105524" cy="8181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若方程无解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81C786F-CEC3-F435-61AE-094E8CEC0266}"/>
                  </a:ext>
                </a:extLst>
              </p:cNvPr>
              <p:cNvSpPr txBox="1"/>
              <p:nvPr/>
            </p:nvSpPr>
            <p:spPr>
              <a:xfrm>
                <a:off x="767629" y="1556870"/>
                <a:ext cx="8280575" cy="40474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方程无解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m=-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代入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m+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m+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m=-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满足条件的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81C786F-CEC3-F435-61AE-094E8CEC0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29" y="1556870"/>
                <a:ext cx="8280575" cy="4047455"/>
              </a:xfrm>
              <a:prstGeom prst="rect">
                <a:avLst/>
              </a:prstGeom>
              <a:blipFill>
                <a:blip r:embed="rId3"/>
                <a:stretch>
                  <a:fillRect l="-2283" b="-16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3503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D5E870-25D4-537C-D18E-320881E9B1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AEB041E-2447-9E8C-76BF-C3733E62360E}"/>
              </a:ext>
            </a:extLst>
          </p:cNvPr>
          <p:cNvSpPr txBox="1"/>
          <p:nvPr/>
        </p:nvSpPr>
        <p:spPr>
          <a:xfrm>
            <a:off x="601855" y="678156"/>
            <a:ext cx="1051273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某班在“世界读书日”开展了图书交换活动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第一组同学共带图书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第二组同学共带图书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已知第一组同学比第二组同学平均每人多带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本书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第二组人数是第一组人数的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求第一组的人数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0B90510-697D-514B-22FE-73EAED0D51B2}"/>
                  </a:ext>
                </a:extLst>
              </p:cNvPr>
              <p:cNvSpPr txBox="1"/>
              <p:nvPr/>
            </p:nvSpPr>
            <p:spPr>
              <a:xfrm>
                <a:off x="623620" y="3140980"/>
                <a:ext cx="10512730" cy="25545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设第一组的人数为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则第二组的人数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由题意得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𝟐𝟒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𝟐𝟕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经检验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是原方程的解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且符合题意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答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第一组的人数为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人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0B90510-697D-514B-22FE-73EAED0D51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3140980"/>
                <a:ext cx="10512730" cy="2554545"/>
              </a:xfrm>
              <a:prstGeom prst="rect">
                <a:avLst/>
              </a:prstGeom>
              <a:blipFill>
                <a:blip r:embed="rId3"/>
                <a:stretch>
                  <a:fillRect l="-1739" t="-4535" b="-81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8030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1559DD-24C2-1519-4D6C-5881EFF8E4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77341A8-9F10-37E8-8BDE-68D354380C0C}"/>
                  </a:ext>
                </a:extLst>
              </p:cNvPr>
              <p:cNvSpPr txBox="1"/>
              <p:nvPr/>
            </p:nvSpPr>
            <p:spPr>
              <a:xfrm>
                <a:off x="835195" y="280602"/>
                <a:ext cx="9936690" cy="41366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24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观察下面的等式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den>
                        </m:f>
                      </m:e>
                    </m:d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按上面的规律归纳出一个一般的结论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用含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的等式表示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为正整数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77341A8-9F10-37E8-8BDE-68D354380C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195" y="280602"/>
                <a:ext cx="9936690" cy="4136645"/>
              </a:xfrm>
              <a:prstGeom prst="rect">
                <a:avLst/>
              </a:prstGeom>
              <a:blipFill>
                <a:blip r:embed="rId3"/>
                <a:stretch>
                  <a:fillRect l="-1840" r="-1902" b="-45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593836B3-6DD3-BB48-0516-B3BA4372CA27}"/>
                  </a:ext>
                </a:extLst>
              </p:cNvPr>
              <p:cNvSpPr txBox="1"/>
              <p:nvPr/>
            </p:nvSpPr>
            <p:spPr>
              <a:xfrm>
                <a:off x="835195" y="4509075"/>
                <a:ext cx="8856615" cy="12913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根据题意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593836B3-6DD3-BB48-0516-B3BA4372CA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195" y="4509075"/>
                <a:ext cx="8856615" cy="1291316"/>
              </a:xfrm>
              <a:prstGeom prst="rect">
                <a:avLst/>
              </a:prstGeom>
              <a:blipFill>
                <a:blip r:embed="rId4"/>
                <a:stretch>
                  <a:fillRect l="-2065" b="-18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3680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83625-55D1-A029-F0D4-BAF0F0B3FC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6E4981AA-2348-75FC-559E-4934F2E36CBD}"/>
              </a:ext>
            </a:extLst>
          </p:cNvPr>
          <p:cNvSpPr txBox="1"/>
          <p:nvPr/>
        </p:nvSpPr>
        <p:spPr>
          <a:xfrm>
            <a:off x="911639" y="548800"/>
            <a:ext cx="1044072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请运用分式的有关知识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推理说明这个结论是正确的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C30FADA3-3354-AFC4-292A-C3628C190D2C}"/>
                  </a:ext>
                </a:extLst>
              </p:cNvPr>
              <p:cNvSpPr txBox="1"/>
              <p:nvPr/>
            </p:nvSpPr>
            <p:spPr>
              <a:xfrm>
                <a:off x="939625" y="1844890"/>
                <a:ext cx="7172516" cy="36942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等式右边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den>
                        </m:f>
                      </m:e>
                    </m:d>
                  </m:oMath>
                </a14:m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左边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是正确的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C30FADA3-3354-AFC4-292A-C3628C190D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625" y="1844890"/>
                <a:ext cx="7172516" cy="3694281"/>
              </a:xfrm>
              <a:prstGeom prst="rect">
                <a:avLst/>
              </a:prstGeom>
              <a:blipFill>
                <a:blip r:embed="rId3"/>
                <a:stretch>
                  <a:fillRect l="-25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674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4F9BB8-F552-401A-EB08-99C243B919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0FD34A1-F595-8F77-3712-512D7A46B491}"/>
              </a:ext>
            </a:extLst>
          </p:cNvPr>
          <p:cNvSpPr txBox="1"/>
          <p:nvPr/>
        </p:nvSpPr>
        <p:spPr>
          <a:xfrm>
            <a:off x="695625" y="476795"/>
            <a:ext cx="10440725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某蔬菜店第一次用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800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元购进某种蔬菜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由于销售状况良好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该店又用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1 400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元第二次购进该品种蔬菜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所购数量是第一次购进数量的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但进货价每千克少了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第一次所购该蔬菜的进货价是每千克多少元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97CFF721-A966-675B-536D-70CADE296517}"/>
                  </a:ext>
                </a:extLst>
              </p:cNvPr>
              <p:cNvSpPr txBox="1"/>
              <p:nvPr/>
            </p:nvSpPr>
            <p:spPr>
              <a:xfrm>
                <a:off x="695625" y="2708950"/>
                <a:ext cx="10909575" cy="32658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设第一次所购该蔬菜的进货价是每千克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元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那么第二次所购该蔬菜的进货价是每千克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5)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元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根据题意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</a:p>
              <a:p>
                <a:pPr algn="just"/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𝟖𝟎𝟎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𝟒𝟎𝟎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2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2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经检验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是原方程的根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且符合题意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2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答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第一次所购该蔬菜的进货价是每千克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元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2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97CFF721-A966-675B-536D-70CADE2965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2708950"/>
                <a:ext cx="10909575" cy="3265894"/>
              </a:xfrm>
              <a:prstGeom prst="rect">
                <a:avLst/>
              </a:prstGeom>
              <a:blipFill>
                <a:blip r:embed="rId3"/>
                <a:stretch>
                  <a:fillRect l="-1397" t="-3172" r="-1397" b="-52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638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22A7F9-94E5-C81C-B19F-293E828060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5F9B5475-6C1C-84C6-869C-7FB02C67C843}"/>
              </a:ext>
            </a:extLst>
          </p:cNvPr>
          <p:cNvSpPr txBox="1"/>
          <p:nvPr/>
        </p:nvSpPr>
        <p:spPr>
          <a:xfrm>
            <a:off x="551615" y="548800"/>
            <a:ext cx="1094476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蔬菜店在销售中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如果两次售价均相同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第一次购进的蔬菜有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%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的损耗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第二次购进的蔬菜有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%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的损耗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若该蔬菜店售完这些蔬菜获利不低于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1 244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则该蔬菜每千克售价至少为多少元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E3A408D-F138-A19E-E80E-90596992D16A}"/>
              </a:ext>
            </a:extLst>
          </p:cNvPr>
          <p:cNvSpPr txBox="1"/>
          <p:nvPr/>
        </p:nvSpPr>
        <p:spPr>
          <a:xfrm>
            <a:off x="551615" y="2857369"/>
            <a:ext cx="10944759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第一次所购该蔬菜数量为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÷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200(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第二次所购该蔬菜数量为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400(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设该蔬菜每千克售价为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根据题意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[200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%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%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)]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1 400≥1 244,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解得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≥6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该蔬菜每千克售价至少为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22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EC6C77-E5AB-C66D-70A8-ECCA50619D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C9D1CE9-5BB8-F89C-750C-89100937AC4E}"/>
                  </a:ext>
                </a:extLst>
              </p:cNvPr>
              <p:cNvSpPr txBox="1"/>
              <p:nvPr/>
            </p:nvSpPr>
            <p:spPr>
              <a:xfrm>
                <a:off x="645462" y="476795"/>
                <a:ext cx="9792680" cy="32753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26</a:t>
                </a:r>
                <a:r>
                  <a:rPr lang="en-US" altLang="zh-CN" sz="32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【阅读材料】若分式</a:t>
                </a:r>
                <a:r>
                  <a:rPr lang="en-US" altLang="zh-CN" sz="32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与分式</a:t>
                </a:r>
                <a:r>
                  <a:rPr lang="en-US" altLang="zh-CN" sz="32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的差等于它们的积</a:t>
                </a:r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32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2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2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则称分式</a:t>
                </a:r>
                <a:r>
                  <a:rPr lang="en-US" altLang="zh-CN" sz="32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是分式</a:t>
                </a:r>
                <a:r>
                  <a:rPr lang="en-US" altLang="zh-CN" sz="32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的“关联分式”</a:t>
                </a:r>
                <a:r>
                  <a:rPr lang="en-US" altLang="zh-CN" sz="32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2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例如</a:t>
                </a:r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2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2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:∵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2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的“关联分式”</a:t>
                </a:r>
                <a:r>
                  <a:rPr lang="en-US" altLang="zh-CN" sz="32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2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C9D1CE9-5BB8-F89C-750C-89100937AC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462" y="476795"/>
                <a:ext cx="9792680" cy="3275320"/>
              </a:xfrm>
              <a:prstGeom prst="rect">
                <a:avLst/>
              </a:prstGeom>
              <a:blipFill>
                <a:blip r:embed="rId3"/>
                <a:stretch>
                  <a:fillRect l="-1619" t="-3160" r="-1557" b="-14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D676630F-E44A-B869-55C1-CBF7DF8C1F83}"/>
                  </a:ext>
                </a:extLst>
              </p:cNvPr>
              <p:cNvSpPr txBox="1"/>
              <p:nvPr/>
            </p:nvSpPr>
            <p:spPr>
              <a:xfrm>
                <a:off x="624342" y="3933035"/>
                <a:ext cx="10582933" cy="17886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【解决问题】</a:t>
                </a:r>
              </a:p>
              <a:p>
                <a:pPr algn="just"/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2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2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32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2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sz="32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填“是”或“不是”</a:t>
                </a:r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2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的“关联分式”</a:t>
                </a:r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2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D676630F-E44A-B869-55C1-CBF7DF8C1F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342" y="3933035"/>
                <a:ext cx="10582933" cy="1788695"/>
              </a:xfrm>
              <a:prstGeom prst="rect">
                <a:avLst/>
              </a:prstGeom>
              <a:blipFill>
                <a:blip r:embed="rId4"/>
                <a:stretch>
                  <a:fillRect l="-1440" t="-5782" r="-1498" b="-102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7753FE9A-30E1-9959-E485-20CB80986EA6}"/>
              </a:ext>
            </a:extLst>
          </p:cNvPr>
          <p:cNvSpPr txBox="1"/>
          <p:nvPr/>
        </p:nvSpPr>
        <p:spPr>
          <a:xfrm>
            <a:off x="5087930" y="4534994"/>
            <a:ext cx="6765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zh-CN" sz="32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2208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860BF9-9809-37DD-414C-0575C8E485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F079F515-3211-8DF2-D8CD-471E8B6DC71C}"/>
                  </a:ext>
                </a:extLst>
              </p:cNvPr>
              <p:cNvSpPr txBox="1"/>
              <p:nvPr/>
            </p:nvSpPr>
            <p:spPr>
              <a:xfrm>
                <a:off x="695625" y="476795"/>
                <a:ext cx="10512730" cy="55018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和谐小组成员在求分式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的“关联分式”时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用了以下方法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的“关联分式”为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𝒙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𝒚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,∴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请你依照和谐小组成员的方法求分式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的“关联分式”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F079F515-3211-8DF2-D8CD-471E8B6DC7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476795"/>
                <a:ext cx="10512730" cy="5501891"/>
              </a:xfrm>
              <a:prstGeom prst="rect">
                <a:avLst/>
              </a:prstGeom>
              <a:blipFill>
                <a:blip r:embed="rId3"/>
                <a:stretch>
                  <a:fillRect l="-1739" r="-1739" b="-32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05767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F1D1A2-68CE-33AA-B2CF-D4E4F37DA9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569816F-50B0-89D0-DDDA-FCF91D70F282}"/>
                  </a:ext>
                </a:extLst>
              </p:cNvPr>
              <p:cNvSpPr txBox="1"/>
              <p:nvPr/>
            </p:nvSpPr>
            <p:spPr>
              <a:xfrm>
                <a:off x="839635" y="620805"/>
                <a:ext cx="10008695" cy="49655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:(2)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的“关联分式”是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</a:p>
              <a:p>
                <a:pPr algn="just"/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-N=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×N.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e>
                    </m:d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×N=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×N=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∴N=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的“关联分式”为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569816F-50B0-89D0-DDDA-FCF91D70F2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5" y="620805"/>
                <a:ext cx="10008695" cy="4965527"/>
              </a:xfrm>
              <a:prstGeom prst="rect">
                <a:avLst/>
              </a:prstGeom>
              <a:blipFill>
                <a:blip r:embed="rId3"/>
                <a:stretch>
                  <a:fillRect l="-1888" b="-12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29040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30E266-6016-841C-E77F-35EF2F635B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5FC04670-176A-B155-D438-E923CA1C3065}"/>
                  </a:ext>
                </a:extLst>
              </p:cNvPr>
              <p:cNvSpPr txBox="1"/>
              <p:nvPr/>
            </p:nvSpPr>
            <p:spPr>
              <a:xfrm>
                <a:off x="634380" y="194658"/>
                <a:ext cx="10512730" cy="27574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【拓展延伸】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观察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(1)(2)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的结果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寻找规律直接写出分式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的“关</a:t>
                </a:r>
                <a:endParaRPr lang="en-US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联分式”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3600" b="1" i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                   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5FC04670-176A-B155-D438-E923CA1C30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380" y="194658"/>
                <a:ext cx="10512730" cy="2757486"/>
              </a:xfrm>
              <a:prstGeom prst="rect">
                <a:avLst/>
              </a:prstGeom>
              <a:blipFill>
                <a:blip r:embed="rId3"/>
                <a:stretch>
                  <a:fillRect l="-1739" r="-464" b="-7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F9CEE5A6-3DB9-13E3-376C-09EE335B6821}"/>
                  </a:ext>
                </a:extLst>
              </p:cNvPr>
              <p:cNvSpPr txBox="1"/>
              <p:nvPr/>
            </p:nvSpPr>
            <p:spPr>
              <a:xfrm>
                <a:off x="742387" y="3056756"/>
                <a:ext cx="10296715" cy="25482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(1)(2)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知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的关联分式为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e>
                    </m:d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故答案为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F9CEE5A6-3DB9-13E3-376C-09EE335B68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387" y="3056756"/>
                <a:ext cx="10296715" cy="2548262"/>
              </a:xfrm>
              <a:prstGeom prst="rect">
                <a:avLst/>
              </a:prstGeom>
              <a:blipFill>
                <a:blip r:embed="rId4"/>
                <a:stretch>
                  <a:fillRect l="-1835" b="-4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CF65EE13-8F59-D84C-637D-589103270963}"/>
                  </a:ext>
                </a:extLst>
              </p:cNvPr>
              <p:cNvSpPr txBox="1"/>
              <p:nvPr/>
            </p:nvSpPr>
            <p:spPr>
              <a:xfrm>
                <a:off x="3431815" y="1573401"/>
                <a:ext cx="936065" cy="13045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3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3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kumimoji="0" lang="en-US" altLang="zh-CN" sz="3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kumimoji="0" lang="en-US" altLang="zh-CN" sz="3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kumimoji="0" lang="en-US" altLang="zh-CN" sz="3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kumimoji="0" lang="zh-CN" altLang="zh-CN" sz="36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CF65EE13-8F59-D84C-637D-5891032709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1815" y="1573401"/>
                <a:ext cx="936065" cy="130452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391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200B27-4C41-EEF6-6B60-5705361550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085D83C-26B8-49CF-CD73-CF8B41D9015F}"/>
                  </a:ext>
                </a:extLst>
              </p:cNvPr>
              <p:cNvSpPr txBox="1"/>
              <p:nvPr/>
            </p:nvSpPr>
            <p:spPr>
              <a:xfrm>
                <a:off x="767630" y="260780"/>
                <a:ext cx="10512730" cy="28621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下列各式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𝝅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+1),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是分式的共有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B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C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D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085D83C-26B8-49CF-CD73-CF8B41D901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260780"/>
                <a:ext cx="10512730" cy="2862130"/>
              </a:xfrm>
              <a:prstGeom prst="rect">
                <a:avLst/>
              </a:prstGeom>
              <a:blipFill>
                <a:blip r:embed="rId3"/>
                <a:stretch>
                  <a:fillRect l="-1798" b="-72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0A7CCD62-066D-940A-0809-F9235CB3E1B4}"/>
              </a:ext>
            </a:extLst>
          </p:cNvPr>
          <p:cNvSpPr txBox="1"/>
          <p:nvPr/>
        </p:nvSpPr>
        <p:spPr>
          <a:xfrm>
            <a:off x="1775700" y="1691845"/>
            <a:ext cx="5760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BF71F042-1428-F3AE-FF9B-A0082BA4ED7F}"/>
                  </a:ext>
                </a:extLst>
              </p:cNvPr>
              <p:cNvSpPr txBox="1"/>
              <p:nvPr/>
            </p:nvSpPr>
            <p:spPr>
              <a:xfrm>
                <a:off x="767630" y="3284990"/>
                <a:ext cx="10224710" cy="22258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根据分式的基本性质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可变形为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B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C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D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𝒃</m:t>
                        </m:r>
                      </m:den>
                    </m:f>
                  </m:oMath>
                </a14:m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BF71F042-1428-F3AE-FF9B-A0082BA4ED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3284990"/>
                <a:ext cx="10224710" cy="2225866"/>
              </a:xfrm>
              <a:prstGeom prst="rect">
                <a:avLst/>
              </a:prstGeom>
              <a:blipFill>
                <a:blip r:embed="rId4"/>
                <a:stretch>
                  <a:fillRect l="-1849" b="-32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A8913AC7-89B2-E5BB-FE35-0BD86ABF4A28}"/>
              </a:ext>
            </a:extLst>
          </p:cNvPr>
          <p:cNvSpPr txBox="1"/>
          <p:nvPr/>
        </p:nvSpPr>
        <p:spPr>
          <a:xfrm>
            <a:off x="9192215" y="3645015"/>
            <a:ext cx="5325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1192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AB1D7F-F59A-A96F-A5DA-BACF027EFE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2B0953E-64C1-033E-5BD5-46187ECACCF1}"/>
                  </a:ext>
                </a:extLst>
              </p:cNvPr>
              <p:cNvSpPr txBox="1"/>
              <p:nvPr/>
            </p:nvSpPr>
            <p:spPr>
              <a:xfrm>
                <a:off x="479610" y="836820"/>
                <a:ext cx="11088770" cy="40675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的值同时扩大到原来的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倍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则此分式的值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是原来的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倍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B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是原来的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倍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倍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D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不变</a:t>
                </a: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2B0953E-64C1-033E-5BD5-46187ECACC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610" y="836820"/>
                <a:ext cx="11088770" cy="4067588"/>
              </a:xfrm>
              <a:prstGeom prst="rect">
                <a:avLst/>
              </a:prstGeom>
              <a:blipFill>
                <a:blip r:embed="rId3"/>
                <a:stretch>
                  <a:fillRect l="-1704" r="-330" b="-14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6574DDD3-8B3D-B428-7167-B25843BE1E1A}"/>
              </a:ext>
            </a:extLst>
          </p:cNvPr>
          <p:cNvSpPr txBox="1"/>
          <p:nvPr/>
        </p:nvSpPr>
        <p:spPr>
          <a:xfrm>
            <a:off x="2423745" y="2260113"/>
            <a:ext cx="720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5251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D13B17-4C1B-DF22-8B0C-3461FC45A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5AFC7A2-4E02-0F1C-D10E-1CE8D7078E40}"/>
                  </a:ext>
                </a:extLst>
              </p:cNvPr>
              <p:cNvSpPr txBox="1"/>
              <p:nvPr/>
            </p:nvSpPr>
            <p:spPr>
              <a:xfrm>
                <a:off x="767630" y="404790"/>
                <a:ext cx="10512730" cy="32239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对于非零的两个实数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规定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􀱋</a:t>
                </a:r>
                <a:r>
                  <a:rPr lang="en-US" altLang="zh-CN" dirty="0"/>
                  <a:t> 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1􀱋(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+1)=1,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B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C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D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5AFC7A2-4E02-0F1C-D10E-1CE8D7078E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404790"/>
                <a:ext cx="10512730" cy="3223959"/>
              </a:xfrm>
              <a:prstGeom prst="rect">
                <a:avLst/>
              </a:prstGeom>
              <a:blipFill>
                <a:blip r:embed="rId3"/>
                <a:stretch>
                  <a:fillRect l="-1798" b="-22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14367AD8-0873-EC24-3374-4DE008E6F6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0110" y="764815"/>
            <a:ext cx="648045" cy="82762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7FD91788-8832-DC1D-4D03-4E5199CB09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1690" y="1700880"/>
            <a:ext cx="648045" cy="82762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60A7EC57-45E2-B8E7-F9A6-0773DA61B471}"/>
              </a:ext>
            </a:extLst>
          </p:cNvPr>
          <p:cNvSpPr txBox="1"/>
          <p:nvPr/>
        </p:nvSpPr>
        <p:spPr>
          <a:xfrm>
            <a:off x="6600035" y="1847662"/>
            <a:ext cx="6045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AC24C055-EC4C-98D1-CA4F-0C44426B5C48}"/>
                  </a:ext>
                </a:extLst>
              </p:cNvPr>
              <p:cNvSpPr txBox="1"/>
              <p:nvPr/>
            </p:nvSpPr>
            <p:spPr>
              <a:xfrm>
                <a:off x="753220" y="3614078"/>
                <a:ext cx="10800750" cy="20340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有增根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	     B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-4	          C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-4	       D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AC24C055-EC4C-98D1-CA4F-0C44426B5C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220" y="3614078"/>
                <a:ext cx="10800750" cy="2034083"/>
              </a:xfrm>
              <a:prstGeom prst="rect">
                <a:avLst/>
              </a:prstGeom>
              <a:blipFill>
                <a:blip r:embed="rId5"/>
                <a:stretch>
                  <a:fillRect l="-1750" b="-104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>
            <a:extLst>
              <a:ext uri="{FF2B5EF4-FFF2-40B4-BE49-F238E27FC236}">
                <a16:creationId xmlns:a16="http://schemas.microsoft.com/office/drawing/2014/main" id="{7051ABAD-0BA4-303B-9165-B59594BB95FA}"/>
              </a:ext>
            </a:extLst>
          </p:cNvPr>
          <p:cNvSpPr txBox="1"/>
          <p:nvPr/>
        </p:nvSpPr>
        <p:spPr>
          <a:xfrm>
            <a:off x="10128280" y="4102503"/>
            <a:ext cx="6765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135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0C1E10-B228-6937-E1C5-79CD075C04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6D5C4E3-9DC8-5FE0-0B5E-0E5D065A87D9}"/>
                  </a:ext>
                </a:extLst>
              </p:cNvPr>
              <p:cNvSpPr txBox="1"/>
              <p:nvPr/>
            </p:nvSpPr>
            <p:spPr>
              <a:xfrm>
                <a:off x="623620" y="620805"/>
                <a:ext cx="8208570" cy="16985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的值是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B.-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C.2	            D.-2</a:t>
                </a:r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6D5C4E3-9DC8-5FE0-0B5E-0E5D065A87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620805"/>
                <a:ext cx="8208570" cy="1698542"/>
              </a:xfrm>
              <a:prstGeom prst="rect">
                <a:avLst/>
              </a:prstGeom>
              <a:blipFill>
                <a:blip r:embed="rId3"/>
                <a:stretch>
                  <a:fillRect l="-2227" b="-53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700A774A-0BA9-0866-E92B-A3997AB70E65}"/>
                  </a:ext>
                </a:extLst>
              </p:cNvPr>
              <p:cNvSpPr txBox="1"/>
              <p:nvPr/>
            </p:nvSpPr>
            <p:spPr>
              <a:xfrm>
                <a:off x="623620" y="3022809"/>
                <a:ext cx="10577725" cy="25631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一水池有甲、乙两个进水管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若单独开甲、乙管各需要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小时、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小时可注满空池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现两管同时打开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那么注满空池的时间是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B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C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D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700A774A-0BA9-0866-E92B-A3997AB70E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3022809"/>
                <a:ext cx="10577725" cy="2563138"/>
              </a:xfrm>
              <a:prstGeom prst="rect">
                <a:avLst/>
              </a:prstGeom>
              <a:blipFill>
                <a:blip r:embed="rId4"/>
                <a:stretch>
                  <a:fillRect l="-1729" t="-4762" r="-1787" b="-30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8">
            <a:extLst>
              <a:ext uri="{FF2B5EF4-FFF2-40B4-BE49-F238E27FC236}">
                <a16:creationId xmlns:a16="http://schemas.microsoft.com/office/drawing/2014/main" id="{4C2E6844-9FAA-C690-5ECF-E3434D02F6B6}"/>
              </a:ext>
            </a:extLst>
          </p:cNvPr>
          <p:cNvSpPr txBox="1"/>
          <p:nvPr/>
        </p:nvSpPr>
        <p:spPr>
          <a:xfrm>
            <a:off x="4871915" y="4149050"/>
            <a:ext cx="6045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ABE1B5D-2BE0-A787-2BAD-177A39EAA261}"/>
              </a:ext>
            </a:extLst>
          </p:cNvPr>
          <p:cNvSpPr txBox="1"/>
          <p:nvPr/>
        </p:nvSpPr>
        <p:spPr>
          <a:xfrm>
            <a:off x="5888547" y="823745"/>
            <a:ext cx="4954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3433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8DB243-7E89-AFB8-8CA1-063599777D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70E5665D-67D4-5BE3-9DE6-150243E06621}"/>
                  </a:ext>
                </a:extLst>
              </p:cNvPr>
              <p:cNvSpPr txBox="1"/>
              <p:nvPr/>
            </p:nvSpPr>
            <p:spPr>
              <a:xfrm>
                <a:off x="479610" y="764815"/>
                <a:ext cx="11016765" cy="44631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小朱要到距家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1 500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米的学校上学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一天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小朱出发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分钟后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小朱的爸爸立即去追小朱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且在距离学校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米的地方追上了他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已知爸爸比小朱的速度快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米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求小朱的速度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若设小朱的速度是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米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则根据题意所列方程正确的是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𝟒𝟒𝟎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𝟏𝟎𝟎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𝟒𝟒𝟎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=10	              B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𝟒𝟒𝟎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𝟒𝟒𝟎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𝟏𝟎𝟎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+10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𝟒𝟒𝟎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𝟒𝟒𝟎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𝟏𝟎𝟎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+10	              D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𝟒𝟒𝟎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𝟏𝟎𝟎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𝟒𝟒𝟎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=10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70E5665D-67D4-5BE3-9DE6-150243E066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610" y="764815"/>
                <a:ext cx="11016765" cy="4463145"/>
              </a:xfrm>
              <a:prstGeom prst="rect">
                <a:avLst/>
              </a:prstGeom>
              <a:blipFill>
                <a:blip r:embed="rId3"/>
                <a:stretch>
                  <a:fillRect l="-1716" t="-2592" r="-1660" b="-12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5F70933C-D98B-8C3C-00E4-7F2D94519B99}"/>
              </a:ext>
            </a:extLst>
          </p:cNvPr>
          <p:cNvSpPr txBox="1"/>
          <p:nvPr/>
        </p:nvSpPr>
        <p:spPr>
          <a:xfrm>
            <a:off x="2855775" y="2996387"/>
            <a:ext cx="5040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623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E6CE04-57B0-E866-524D-1D86EA0F36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EAAE21B7-5402-5F4B-6650-E7F073E151AD}"/>
                  </a:ext>
                </a:extLst>
              </p:cNvPr>
              <p:cNvSpPr txBox="1"/>
              <p:nvPr/>
            </p:nvSpPr>
            <p:spPr>
              <a:xfrm>
                <a:off x="695625" y="548800"/>
                <a:ext cx="10800750" cy="51539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已知两个分式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将这两个分式进行如下操作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第一次操作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将这两个分式作和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结果记为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作差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结果记为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即</m:t>
                        </m:r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第二次操作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作和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结果记为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作差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结果记为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);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第三次操作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e>
                      <m:sub>
                        <m: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、</m:t>
                        </m:r>
                      </m:sub>
                    </m:sSub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作和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结果记为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作差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结果记为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……依此类推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将每一次操作的结果再作和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作差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继续依次操作下去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通过实际操作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有以下结论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EAAE21B7-5402-5F4B-6650-E7F073E15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548800"/>
                <a:ext cx="10800750" cy="5153975"/>
              </a:xfrm>
              <a:prstGeom prst="rect">
                <a:avLst/>
              </a:prstGeom>
              <a:blipFill>
                <a:blip r:embed="rId3"/>
                <a:stretch>
                  <a:fillRect l="-1693" r="-2765" b="-36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8585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B6ABE3-1FAE-52F8-ADB6-0EEF2B55FA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BB4CC9A4-CB74-9F8E-58C6-24D6C015CC0B}"/>
                  </a:ext>
                </a:extLst>
              </p:cNvPr>
              <p:cNvSpPr txBox="1"/>
              <p:nvPr/>
            </p:nvSpPr>
            <p:spPr>
              <a:xfrm>
                <a:off x="461609" y="692810"/>
                <a:ext cx="11268782" cy="51178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=20;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=8,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在第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为正整数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次和第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次操作的结果中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为定值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⑤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在第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为正整数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次操作的结果中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  <m:sup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  <m:sup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以上结论正确的个数有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A.5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B.4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C.3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D.2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BB4CC9A4-CB74-9F8E-58C6-24D6C015CC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609" y="692810"/>
                <a:ext cx="11268782" cy="5117811"/>
              </a:xfrm>
              <a:prstGeom prst="rect">
                <a:avLst/>
              </a:prstGeom>
              <a:blipFill>
                <a:blip r:embed="rId3"/>
                <a:stretch>
                  <a:fillRect l="-1677" t="-2384" r="-1623" b="-36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>
            <a:extLst>
              <a:ext uri="{FF2B5EF4-FFF2-40B4-BE49-F238E27FC236}">
                <a16:creationId xmlns:a16="http://schemas.microsoft.com/office/drawing/2014/main" id="{A39753D4-6E3C-BF1F-50C2-EE3F94B00715}"/>
              </a:ext>
            </a:extLst>
          </p:cNvPr>
          <p:cNvSpPr txBox="1"/>
          <p:nvPr/>
        </p:nvSpPr>
        <p:spPr>
          <a:xfrm>
            <a:off x="5603992" y="4581080"/>
            <a:ext cx="6360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5783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DlkNWFlNzljY2ZmNmU2YzY4ZDViMGQwMmJkNTg1NjEifQ==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99</TotalTime>
  <Words>2295</Words>
  <Application>Microsoft Office PowerPoint</Application>
  <PresentationFormat>宽屏</PresentationFormat>
  <Paragraphs>146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6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PC</cp:lastModifiedBy>
  <cp:revision>333</cp:revision>
  <dcterms:created xsi:type="dcterms:W3CDTF">2016-07-05T04:43:00Z</dcterms:created>
  <dcterms:modified xsi:type="dcterms:W3CDTF">2024-11-13T15:53:40Z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2052-12.1.0.16729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