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318" r:id="rId5"/>
    <p:sldId id="299" r:id="rId6"/>
    <p:sldId id="307" r:id="rId7"/>
    <p:sldId id="308" r:id="rId8"/>
    <p:sldId id="309" r:id="rId9"/>
    <p:sldId id="310" r:id="rId10"/>
    <p:sldId id="319" r:id="rId11"/>
    <p:sldId id="301" r:id="rId12"/>
    <p:sldId id="295" r:id="rId13"/>
    <p:sldId id="272" r:id="rId14"/>
    <p:sldId id="289" r:id="rId15"/>
    <p:sldId id="314" r:id="rId16"/>
    <p:sldId id="290" r:id="rId17"/>
    <p:sldId id="316" r:id="rId18"/>
    <p:sldId id="313" r:id="rId19"/>
    <p:sldId id="315" r:id="rId20"/>
    <p:sldId id="305" r:id="rId21"/>
    <p:sldId id="276" r:id="rId22"/>
    <p:sldId id="317" r:id="rId23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FFF887"/>
    <a:srgbClr val="FFF357"/>
    <a:srgbClr val="31732A"/>
    <a:srgbClr val="2F7029"/>
    <a:srgbClr val="9ECA77"/>
    <a:srgbClr val="45A058"/>
    <a:srgbClr val="9DC37C"/>
    <a:srgbClr val="BFD2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33" autoAdjust="0"/>
    <p:restoredTop sz="96231" autoAdjust="0"/>
  </p:normalViewPr>
  <p:slideViewPr>
    <p:cSldViewPr snapToGrid="0" snapToObjects="1">
      <p:cViewPr>
        <p:scale>
          <a:sx n="60" d="100"/>
          <a:sy n="60" d="100"/>
        </p:scale>
        <p:origin x="-522" y="-702"/>
      </p:cViewPr>
      <p:guideLst>
        <p:guide orient="horz" pos="219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FECEF-85DF-429D-910D-7462FA2F52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8381E-254C-4188-850E-BBF8A64474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8381E-254C-4188-850E-BBF8A64474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wmf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wmf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.xml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7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wmf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9.wmf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.png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6.wmf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0" y="0"/>
            <a:ext cx="9135879" cy="68579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37410" y="1426384"/>
            <a:ext cx="40495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000" b="1" dirty="0">
                <a:latin typeface="+mj-ea"/>
                <a:ea typeface="+mj-ea"/>
                <a:cs typeface="Adobe 黑体 Std R" panose="020B0400000000000000" charset="-122"/>
              </a:rPr>
              <a:t>第二章  一元二次方程</a:t>
            </a:r>
            <a:endParaRPr kumimoji="1" lang="zh-CN" altLang="en-US" sz="3000" b="1" dirty="0">
              <a:latin typeface="+mj-ea"/>
              <a:ea typeface="+mj-ea"/>
              <a:cs typeface="Adobe 黑体 Std R" panose="020B04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1980" y="2861166"/>
            <a:ext cx="582403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en-US" altLang="zh-CN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2.5   </a:t>
            </a:r>
            <a:r>
              <a:rPr kumimoji="1" lang="zh-CN" altLang="en-US" sz="3600" b="1" spc="30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一元二次方程的根</a:t>
            </a:r>
            <a:endParaRPr kumimoji="1" lang="en-US" altLang="zh-CN" sz="3600" b="1" spc="300" dirty="0" smtClean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en-US" altLang="zh-CN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      </a:t>
            </a:r>
            <a:r>
              <a:rPr kumimoji="1" lang="zh-CN" altLang="en-US" sz="36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与系数的关系</a:t>
            </a:r>
            <a:endParaRPr kumimoji="1" lang="zh-CN" altLang="en-US" sz="3600" b="1" spc="3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3489" y="1632414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529169" y="1497449"/>
            <a:ext cx="6713208" cy="3970318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一元二次方程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的两根为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  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  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  　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是方程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的两个实数根，那么下列结论正确的是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D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76427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013489" y="3403468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51135" y="2118260"/>
            <a:ext cx="663665" cy="5032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11920" y="3754964"/>
            <a:ext cx="663665" cy="5032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376748" y="1359618"/>
            <a:ext cx="5555242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2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337455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64024" y="1330405"/>
            <a:ext cx="506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-15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一元二次方程的根与系数的关系的应用</a:t>
            </a:r>
            <a:endParaRPr lang="en-US" altLang="zh-CN" sz="2400" b="1" spc="-15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8" name="内容占位符 7"/>
          <p:cNvSpPr txBox="1"/>
          <p:nvPr/>
        </p:nvSpPr>
        <p:spPr>
          <a:xfrm>
            <a:off x="1079104" y="2288198"/>
            <a:ext cx="7053467" cy="286232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已知关于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一个根是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，求方程的另一个根和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的值．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导引：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已知二次项系数与一次项系数，利用两根之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</a:rPr>
              <a:t>             和可求出另一根，再运用两根之积求出常数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项中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的值．</a:t>
            </a:r>
            <a:endParaRPr lang="en-US" altLang="zh-CN" sz="2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7" name="内容占位符 7"/>
          <p:cNvSpPr txBox="1"/>
          <p:nvPr/>
        </p:nvSpPr>
        <p:spPr>
          <a:xfrm>
            <a:off x="1392953" y="1607236"/>
            <a:ext cx="5886451" cy="252992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 smtClean="0"/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设方程的两根为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∵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，∴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又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∵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＝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∴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，解得 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3667980" y="2776525"/>
          <a:ext cx="306388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9" name="Equation" r:id="rId3" imgW="152400" imgH="405765" progId="Equation.DSMT4">
                  <p:embed/>
                </p:oleObj>
              </mc:Choice>
              <mc:Fallback>
                <p:oleObj name="Equation" r:id="rId3" imgW="152400" imgH="405765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980" y="2776525"/>
                        <a:ext cx="306388" cy="817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294" name="文本框 34"/>
          <p:cNvSpPr txBox="1">
            <a:spLocks noChangeArrowheads="1"/>
          </p:cNvSpPr>
          <p:nvPr/>
        </p:nvSpPr>
        <p:spPr bwMode="auto">
          <a:xfrm>
            <a:off x="7669213" y="857250"/>
            <a:ext cx="99899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7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 7"/>
          <p:cNvGrpSpPr/>
          <p:nvPr/>
        </p:nvGrpSpPr>
        <p:grpSpPr bwMode="auto">
          <a:xfrm>
            <a:off x="3654424" y="1408113"/>
            <a:ext cx="1758064" cy="553998"/>
            <a:chOff x="3437515" y="1408557"/>
            <a:chExt cx="1759034" cy="553959"/>
          </a:xfrm>
        </p:grpSpPr>
        <p:sp>
          <p:nvSpPr>
            <p:cNvPr id="12305" name="文本框 26"/>
            <p:cNvSpPr txBox="1">
              <a:spLocks noChangeArrowheads="1"/>
            </p:cNvSpPr>
            <p:nvPr/>
          </p:nvSpPr>
          <p:spPr bwMode="auto">
            <a:xfrm>
              <a:off x="3933969" y="1408557"/>
              <a:ext cx="1262580" cy="5539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</a:rPr>
                <a:t>总   结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</a:endParaRPr>
            </a:p>
          </p:txBody>
        </p:sp>
        <p:pic>
          <p:nvPicPr>
            <p:cNvPr id="12306" name="Picture 6" descr="BS00554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 38"/>
          <p:cNvGrpSpPr/>
          <p:nvPr/>
        </p:nvGrpSpPr>
        <p:grpSpPr bwMode="auto">
          <a:xfrm>
            <a:off x="984250" y="2020888"/>
            <a:ext cx="8170863" cy="466725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7989" y="2020950"/>
              <a:ext cx="906381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8508" cy="1589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Rectangle 3"/>
          <p:cNvSpPr>
            <a:spLocks noChangeArrowheads="1"/>
          </p:cNvSpPr>
          <p:nvPr/>
        </p:nvSpPr>
        <p:spPr bwMode="auto">
          <a:xfrm>
            <a:off x="1319214" y="2719682"/>
            <a:ext cx="6613524" cy="2238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    已知方程的一根求另一根，可以直接代入先求方程中待定字母的值，然后再解方程求另一根．也可以直接利用根与系数的关系求另一根及待定字母的值．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3770" y="1760538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439886" y="1639343"/>
            <a:ext cx="6794922" cy="371178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已知关于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的一个实数根为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，则另一实数根及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的值分别为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15881" y="983190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38003" y="983190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410355" y="2238162"/>
            <a:ext cx="663665" cy="5032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3770" y="1760538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0030101010101" pitchFamily="49" charset="-122"/>
                <a:cs typeface="Times New Roman" panose="02020603050405020304" pitchFamily="18" charset="0"/>
              </a:rPr>
              <a:t>2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0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439886" y="1639343"/>
            <a:ext cx="6794922" cy="301005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等腰三角形三边长分别为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，且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是关于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的两根，则</a:t>
            </a:r>
            <a:r>
              <a:rPr lang="en-US" altLang="zh-CN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15881" y="983190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38003" y="983190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426376" y="2766615"/>
            <a:ext cx="663665" cy="5032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3794808" y="2026762"/>
            <a:ext cx="18473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3000" b="1" dirty="0">
              <a:solidFill>
                <a:srgbClr val="008000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8" name="内容占位符 7"/>
          <p:cNvSpPr txBox="1"/>
          <p:nvPr/>
        </p:nvSpPr>
        <p:spPr>
          <a:xfrm>
            <a:off x="859648" y="1415415"/>
            <a:ext cx="7388593" cy="110799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zh-CN" altLang="en-US" sz="2200" dirty="0" smtClean="0">
                <a:solidFill>
                  <a:srgbClr val="FF0000"/>
                </a:solidFill>
              </a:rPr>
              <a:t>  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2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的两个实数根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</a:t>
            </a:r>
            <a:endParaRPr lang="en-US" altLang="zh-CN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</a:t>
            </a:r>
            <a:r>
              <a:rPr lang="en-US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sz="2200" dirty="0" smtClean="0"/>
              <a:t>________</a:t>
            </a:r>
            <a:r>
              <a:rPr lang="zh-CN" altLang="en-US" sz="2200" dirty="0" smtClean="0"/>
              <a:t>．</a:t>
            </a:r>
            <a:endParaRPr lang="en-US" altLang="zh-CN" sz="2200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368585" y="2026762"/>
            <a:ext cx="495650" cy="1925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73129" y="2522055"/>
            <a:ext cx="6745556" cy="3554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，根据根与系数的关系即可得到一个关于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的方程，从而求得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的值．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∵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  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2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解得</a:t>
            </a:r>
            <a:r>
              <a:rPr lang="en-US" sz="2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2517" y="2509908"/>
            <a:ext cx="95891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导引：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93724" y="2029779"/>
            <a:ext cx="7505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294" name="文本框 34"/>
          <p:cNvSpPr txBox="1">
            <a:spLocks noChangeArrowheads="1"/>
          </p:cNvSpPr>
          <p:nvPr/>
        </p:nvSpPr>
        <p:spPr bwMode="auto">
          <a:xfrm>
            <a:off x="7669213" y="857250"/>
            <a:ext cx="99899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7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 7"/>
          <p:cNvGrpSpPr/>
          <p:nvPr/>
        </p:nvGrpSpPr>
        <p:grpSpPr bwMode="auto">
          <a:xfrm>
            <a:off x="3654424" y="1408113"/>
            <a:ext cx="1758064" cy="553998"/>
            <a:chOff x="3437515" y="1408557"/>
            <a:chExt cx="1759034" cy="553959"/>
          </a:xfrm>
        </p:grpSpPr>
        <p:sp>
          <p:nvSpPr>
            <p:cNvPr id="12305" name="文本框 26"/>
            <p:cNvSpPr txBox="1">
              <a:spLocks noChangeArrowheads="1"/>
            </p:cNvSpPr>
            <p:nvPr/>
          </p:nvSpPr>
          <p:spPr bwMode="auto">
            <a:xfrm>
              <a:off x="3933969" y="1408557"/>
              <a:ext cx="1262580" cy="5539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</a:rPr>
                <a:t>总   结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</a:endParaRPr>
            </a:p>
          </p:txBody>
        </p:sp>
        <p:pic>
          <p:nvPicPr>
            <p:cNvPr id="12306" name="Picture 6" descr="BS00554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 38"/>
          <p:cNvGrpSpPr/>
          <p:nvPr/>
        </p:nvGrpSpPr>
        <p:grpSpPr bwMode="auto">
          <a:xfrm>
            <a:off x="984250" y="2020888"/>
            <a:ext cx="8170863" cy="466725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7989" y="2020950"/>
              <a:ext cx="906381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8508" cy="1589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Rectangle 3"/>
          <p:cNvSpPr>
            <a:spLocks noChangeArrowheads="1"/>
          </p:cNvSpPr>
          <p:nvPr/>
        </p:nvSpPr>
        <p:spPr bwMode="auto">
          <a:xfrm>
            <a:off x="1319214" y="2515278"/>
            <a:ext cx="6613524" cy="2631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200" b="1" dirty="0" smtClean="0"/>
              <a:t>已知方程两根的关系求待定字母系数的值时，先根据根与系数的关系用待定的字母表示两根之和与两根之积，然后将已知两根的关系进行变形，再将两根的和与积整体代入，列出以待定字母为未知数的方程，进而求出待定字母的值．</a:t>
            </a:r>
            <a:endParaRPr lang="en-US" altLang="zh-CN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39082" y="1769736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320837" y="1654695"/>
            <a:ext cx="6863545" cy="311540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若关于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的两个实数根分别是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，且满足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，则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　　                   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   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   　                              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．不存在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00115" y="983190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22237" y="983190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567937" y="631896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2805937" y="3373720"/>
          <a:ext cx="30456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7" name="Equation" r:id="rId3" imgW="152400" imgH="405765" progId="Equation.DSMT4">
                  <p:embed/>
                </p:oleObj>
              </mc:Choice>
              <mc:Fallback>
                <p:oleObj name="Equation" r:id="rId3" imgW="152400" imgH="405765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5937" y="3373720"/>
                        <a:ext cx="30456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2008984" y="4142411"/>
          <a:ext cx="30456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8" name="Equation" r:id="rId5" imgW="152400" imgH="405765" progId="Equation.DSMT4">
                  <p:embed/>
                </p:oleObj>
              </mc:Choice>
              <mc:Fallback>
                <p:oleObj name="Equation" r:id="rId5" imgW="152400" imgH="405765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8984" y="4142411"/>
                        <a:ext cx="30456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329310" y="2807402"/>
            <a:ext cx="663665" cy="50325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33650" y="2419350"/>
            <a:ext cx="3171825" cy="11430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6550" y="1943100"/>
            <a:ext cx="408207" cy="1428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ct val="145000"/>
              </a:lnSpc>
            </a:pP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2422" y="1562099"/>
            <a:ext cx="7785937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一元二次方程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=0(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的两个根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和系数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的关系：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用一元二次方程根与系数的关系，求另一根及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25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未知系数的方法：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(1)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当已知一个根和一次项系数时，先利用两根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kern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和求出另一根，再利用两根的积求出常数项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(2)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当已知一个根和常数项时，先利用两根的积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求出另一根，再利用两根的和求出一次项系数．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3073551" y="2362200"/>
          <a:ext cx="3036887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6" name="Equation" r:id="rId4" imgW="1523365" imgH="406400" progId="Equation.DSMT4">
                  <p:embed/>
                </p:oleObj>
              </mc:Choice>
              <mc:Fallback>
                <p:oleObj name="Equation" r:id="rId4" imgW="1523365" imgH="4064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3551" y="2362200"/>
                        <a:ext cx="3036887" cy="80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AutoShape 2"/>
          <p:cNvSpPr>
            <a:spLocks noChangeArrowheads="1"/>
          </p:cNvSpPr>
          <p:nvPr/>
        </p:nvSpPr>
        <p:spPr bwMode="gray">
          <a:xfrm>
            <a:off x="1212850" y="22606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79" name="AutoShape 11"/>
          <p:cNvSpPr>
            <a:spLocks noChangeArrowheads="1"/>
          </p:cNvSpPr>
          <p:nvPr/>
        </p:nvSpPr>
        <p:spPr bwMode="gray">
          <a:xfrm>
            <a:off x="863600" y="20748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1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0" name="文本框 27"/>
          <p:cNvSpPr txBox="1">
            <a:spLocks noChangeArrowheads="1"/>
          </p:cNvSpPr>
          <p:nvPr/>
        </p:nvSpPr>
        <p:spPr bwMode="auto">
          <a:xfrm>
            <a:off x="1646238" y="2187575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课堂讲解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03588" y="2141538"/>
            <a:ext cx="573149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一元二次方程的根与系数的关系</a:t>
            </a:r>
            <a:endParaRPr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一元二次方程的根与系数的关系的应用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082" name="AutoShape 2"/>
          <p:cNvSpPr>
            <a:spLocks noChangeArrowheads="1"/>
          </p:cNvSpPr>
          <p:nvPr/>
        </p:nvSpPr>
        <p:spPr bwMode="gray">
          <a:xfrm>
            <a:off x="1212850" y="34671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863600" y="32813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2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4" name="文本框 36"/>
          <p:cNvSpPr txBox="1">
            <a:spLocks noChangeArrowheads="1"/>
          </p:cNvSpPr>
          <p:nvPr/>
        </p:nvSpPr>
        <p:spPr bwMode="auto">
          <a:xfrm>
            <a:off x="1646238" y="3390900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课时流程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pic>
        <p:nvPicPr>
          <p:cNvPr id="3086" name="图片 21" descr="学习目标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4"/>
          <p:cNvSpPr>
            <a:spLocks noChangeArrowheads="1"/>
          </p:cNvSpPr>
          <p:nvPr/>
        </p:nvSpPr>
        <p:spPr bwMode="auto">
          <a:xfrm>
            <a:off x="21875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273300" y="4548188"/>
            <a:ext cx="1041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逐点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导讲练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4016375" y="4318000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4168775" y="4548188"/>
            <a:ext cx="914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课堂小结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5845175" y="4318000"/>
            <a:ext cx="1236663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5956300" y="4548188"/>
            <a:ext cx="990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课后作业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55" name="上箭头 54"/>
          <p:cNvSpPr/>
          <p:nvPr/>
        </p:nvSpPr>
        <p:spPr bwMode="auto">
          <a:xfrm rot="5400000">
            <a:off x="3598863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6" name="上箭头 55"/>
          <p:cNvSpPr/>
          <p:nvPr/>
        </p:nvSpPr>
        <p:spPr bwMode="auto">
          <a:xfrm rot="5400000">
            <a:off x="5424488" y="4783137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 animBg="1"/>
      <p:bldP spid="39" grpId="0"/>
      <p:bldP spid="46" grpId="0" animBg="1"/>
      <p:bldP spid="40" grpId="0"/>
      <p:bldP spid="47" grpId="0" animBg="1"/>
      <p:bldP spid="41" grpId="0"/>
      <p:bldP spid="55" grpId="0" animBg="1"/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39825" y="2598738"/>
            <a:ext cx="7336533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必做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完成教材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P51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习题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2.8 T1-2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补充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请完成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高分突破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对应习题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3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1" descr="课后作业（A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53"/>
          <a:stretch>
            <a:fillRect/>
          </a:stretch>
        </p:blipFill>
        <p:spPr bwMode="auto">
          <a:xfrm>
            <a:off x="3392488" y="539750"/>
            <a:ext cx="27114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1269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863600" y="2206365"/>
            <a:ext cx="7469187" cy="2376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方程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≠0)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的求根公式                   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不仅表示可以由方程的系数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决定根的值，而且反映了根与系数之间的联系，一元二次方程根与系数之间的联系还有其他表现方式吗？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6036828" y="2165896"/>
          <a:ext cx="2582928" cy="822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3" name="Equation" r:id="rId4" imgW="1435100" imgH="457200" progId="Equation.DSMT4">
                  <p:embed/>
                </p:oleObj>
              </mc:Choice>
              <mc:Fallback>
                <p:oleObj name="Equation" r:id="rId4" imgW="1435100" imgH="45720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6828" y="2165896"/>
                        <a:ext cx="2582928" cy="8229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gray">
          <a:xfrm flipH="1">
            <a:off x="2428874" y="2005728"/>
            <a:ext cx="4893806" cy="441325"/>
          </a:xfrm>
          <a:prstGeom prst="roundRect">
            <a:avLst>
              <a:gd name="adj" fmla="val 47681"/>
            </a:avLst>
          </a:prstGeom>
          <a:solidFill>
            <a:srgbClr val="008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245" name="AutoShape 2"/>
          <p:cNvSpPr>
            <a:spLocks noChangeArrowheads="1"/>
          </p:cNvSpPr>
          <p:nvPr/>
        </p:nvSpPr>
        <p:spPr bwMode="gray">
          <a:xfrm flipH="1">
            <a:off x="792163" y="2005728"/>
            <a:ext cx="1720850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2097088" y="1819991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dirty="0">
                <a:solidFill>
                  <a:srgbClr val="FFFFFF"/>
                </a:solidFill>
                <a:latin typeface="+mn-lt"/>
                <a:ea typeface="Gulim" panose="020B0600000101010101" pitchFamily="34" charset="-127"/>
                <a:cs typeface="Gulim" panose="020B0600000101010101" pitchFamily="34" charset="-127"/>
              </a:rPr>
              <a:t>1</a:t>
            </a:r>
            <a:endParaRPr lang="en-US" altLang="ko-KR" sz="2800" b="1" dirty="0">
              <a:solidFill>
                <a:srgbClr val="FFFFFF"/>
              </a:solidFill>
              <a:latin typeface="+mn-lt"/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10247" name="文本框 27"/>
          <p:cNvSpPr txBox="1">
            <a:spLocks noChangeArrowheads="1"/>
          </p:cNvSpPr>
          <p:nvPr/>
        </p:nvSpPr>
        <p:spPr bwMode="auto">
          <a:xfrm>
            <a:off x="904875" y="1983503"/>
            <a:ext cx="11842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600" b="1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</a:rPr>
              <a:t>知识点</a:t>
            </a:r>
            <a:endParaRPr kumimoji="1" lang="zh-CN" altLang="en-US" sz="2600" b="1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</a:endParaRPr>
          </a:p>
        </p:txBody>
      </p:sp>
      <p:sp>
        <p:nvSpPr>
          <p:cNvPr id="10248" name="文本框 28"/>
          <p:cNvSpPr txBox="1">
            <a:spLocks noChangeArrowheads="1"/>
          </p:cNvSpPr>
          <p:nvPr/>
        </p:nvSpPr>
        <p:spPr bwMode="auto">
          <a:xfrm>
            <a:off x="2806700" y="1972500"/>
            <a:ext cx="45159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一元二次方程的根与系数的关系</a:t>
            </a:r>
            <a:endParaRPr lang="en-US" altLang="zh-CN" sz="24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10249" name="文本框 3"/>
          <p:cNvSpPr txBox="1">
            <a:spLocks noChangeArrowheads="1"/>
          </p:cNvSpPr>
          <p:nvPr/>
        </p:nvSpPr>
        <p:spPr bwMode="auto">
          <a:xfrm>
            <a:off x="1264854" y="3130128"/>
            <a:ext cx="9893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思考</a:t>
            </a:r>
            <a:r>
              <a:rPr kumimoji="1" lang="en-US" altLang="zh-CN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endParaRPr kumimoji="1" lang="zh-CN" altLang="en-US" sz="24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图片 4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7" name="TextBox 26"/>
          <p:cNvSpPr txBox="1">
            <a:spLocks noChangeArrowheads="1"/>
          </p:cNvSpPr>
          <p:nvPr/>
        </p:nvSpPr>
        <p:spPr bwMode="auto">
          <a:xfrm>
            <a:off x="1380549" y="3446960"/>
            <a:ext cx="6676231" cy="2238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从因式分解法可知，方程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为已知数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的两根为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，将方程化为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的形式，你能看出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间的关系吗？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46975" y="1570038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669213" y="1570038"/>
            <a:ext cx="99899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294" name="文本框 34"/>
          <p:cNvSpPr txBox="1">
            <a:spLocks noChangeArrowheads="1"/>
          </p:cNvSpPr>
          <p:nvPr/>
        </p:nvSpPr>
        <p:spPr bwMode="auto">
          <a:xfrm>
            <a:off x="7669213" y="857250"/>
            <a:ext cx="99899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7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 7"/>
          <p:cNvGrpSpPr/>
          <p:nvPr/>
        </p:nvGrpSpPr>
        <p:grpSpPr bwMode="auto">
          <a:xfrm>
            <a:off x="3654425" y="1691901"/>
            <a:ext cx="1905539" cy="553998"/>
            <a:chOff x="3437515" y="1408557"/>
            <a:chExt cx="1906590" cy="553959"/>
          </a:xfrm>
        </p:grpSpPr>
        <p:sp>
          <p:nvSpPr>
            <p:cNvPr id="12305" name="文本框 26"/>
            <p:cNvSpPr txBox="1">
              <a:spLocks noChangeArrowheads="1"/>
            </p:cNvSpPr>
            <p:nvPr/>
          </p:nvSpPr>
          <p:spPr bwMode="auto">
            <a:xfrm>
              <a:off x="3933968" y="1408557"/>
              <a:ext cx="1410137" cy="5539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 dirty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</a:rPr>
                <a:t>归</a:t>
              </a:r>
              <a:r>
                <a:rPr kumimoji="1" lang="en-US" altLang="zh-CN" sz="3000" b="1" dirty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</a:rPr>
                <a:t> </a:t>
              </a:r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</a:rPr>
                <a:t>   </a:t>
              </a:r>
              <a:r>
                <a:rPr kumimoji="1" lang="zh-CN" altLang="en-US" sz="3000" b="1" dirty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</a:rPr>
                <a:t>纳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</a:endParaRPr>
            </a:p>
          </p:txBody>
        </p:sp>
        <p:pic>
          <p:nvPicPr>
            <p:cNvPr id="12306" name="Picture 6" descr="BS00554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 38"/>
          <p:cNvGrpSpPr/>
          <p:nvPr/>
        </p:nvGrpSpPr>
        <p:grpSpPr bwMode="auto">
          <a:xfrm>
            <a:off x="984250" y="2304676"/>
            <a:ext cx="8170863" cy="466725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7989" y="2020950"/>
              <a:ext cx="906381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8508" cy="1589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Rectangle 3"/>
          <p:cNvSpPr>
            <a:spLocks noChangeArrowheads="1"/>
          </p:cNvSpPr>
          <p:nvPr/>
        </p:nvSpPr>
        <p:spPr bwMode="auto">
          <a:xfrm>
            <a:off x="1319213" y="3290847"/>
            <a:ext cx="611028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方程两个根的和、积与系数分别有如下关系：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sz="2400" b="1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993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247" name="文本框 27"/>
          <p:cNvSpPr txBox="1">
            <a:spLocks noChangeArrowheads="1"/>
          </p:cNvSpPr>
          <p:nvPr/>
        </p:nvSpPr>
        <p:spPr bwMode="auto">
          <a:xfrm>
            <a:off x="904875" y="1857375"/>
            <a:ext cx="11842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600" b="1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</a:rPr>
              <a:t>知识点</a:t>
            </a:r>
            <a:endParaRPr kumimoji="1" lang="zh-CN" altLang="en-US" sz="2600" b="1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3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7" name="TextBox 26"/>
          <p:cNvSpPr txBox="1">
            <a:spLocks noChangeArrowheads="1"/>
          </p:cNvSpPr>
          <p:nvPr/>
        </p:nvSpPr>
        <p:spPr bwMode="auto">
          <a:xfrm>
            <a:off x="1469232" y="3013075"/>
            <a:ext cx="6463506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r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一般的一元二次方程</a:t>
            </a:r>
            <a:r>
              <a:rPr lang="en-US" alt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en-US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中，二次项系数</a:t>
            </a:r>
            <a:r>
              <a:rPr lang="en-US" alt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未必是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，它的两个根的和、积与系数又有怎样的关系呢？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15443" y="1365080"/>
            <a:ext cx="1116013" cy="3508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0260" name="文本框 22"/>
          <p:cNvSpPr txBox="1">
            <a:spLocks noChangeArrowheads="1"/>
          </p:cNvSpPr>
          <p:nvPr/>
        </p:nvSpPr>
        <p:spPr bwMode="auto">
          <a:xfrm>
            <a:off x="7637681" y="1365080"/>
            <a:ext cx="99899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3"/>
          <p:cNvSpPr txBox="1">
            <a:spLocks noChangeArrowheads="1"/>
          </p:cNvSpPr>
          <p:nvPr/>
        </p:nvSpPr>
        <p:spPr bwMode="auto">
          <a:xfrm>
            <a:off x="1406748" y="2609850"/>
            <a:ext cx="9893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思考</a:t>
            </a:r>
            <a:r>
              <a:rPr kumimoji="1" lang="en-US" altLang="zh-CN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endParaRPr kumimoji="1" lang="zh-CN" altLang="en-US" sz="24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25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2294" name="文本框 34"/>
          <p:cNvSpPr txBox="1">
            <a:spLocks noChangeArrowheads="1"/>
          </p:cNvSpPr>
          <p:nvPr/>
        </p:nvSpPr>
        <p:spPr bwMode="auto">
          <a:xfrm>
            <a:off x="7669213" y="857250"/>
            <a:ext cx="99899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7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 7"/>
          <p:cNvGrpSpPr/>
          <p:nvPr/>
        </p:nvGrpSpPr>
        <p:grpSpPr bwMode="auto">
          <a:xfrm>
            <a:off x="3654425" y="1408113"/>
            <a:ext cx="1708150" cy="554037"/>
            <a:chOff x="3437515" y="1408557"/>
            <a:chExt cx="1709092" cy="553998"/>
          </a:xfrm>
        </p:grpSpPr>
        <p:sp>
          <p:nvSpPr>
            <p:cNvPr id="12305" name="文本框 26"/>
            <p:cNvSpPr txBox="1">
              <a:spLocks noChangeArrowheads="1"/>
            </p:cNvSpPr>
            <p:nvPr/>
          </p:nvSpPr>
          <p:spPr bwMode="auto">
            <a:xfrm>
              <a:off x="3933968" y="1408557"/>
              <a:ext cx="1212639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3000" b="1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</a:rPr>
                <a:t>归</a:t>
              </a:r>
              <a:r>
                <a:rPr kumimoji="1" lang="en-US" altLang="zh-CN" sz="3000" b="1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</a:rPr>
                <a:t>   </a:t>
              </a:r>
              <a:r>
                <a:rPr kumimoji="1" lang="zh-CN" altLang="en-US" sz="3000" b="1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</a:rPr>
                <a:t>纳</a:t>
              </a:r>
              <a:endParaRPr kumimoji="1" lang="zh-CN" altLang="en-US" sz="3000" b="1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</a:endParaRPr>
            </a:p>
          </p:txBody>
        </p:sp>
        <p:pic>
          <p:nvPicPr>
            <p:cNvPr id="12306" name="Picture 6" descr="BS00554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 38"/>
          <p:cNvGrpSpPr/>
          <p:nvPr/>
        </p:nvGrpSpPr>
        <p:grpSpPr bwMode="auto">
          <a:xfrm>
            <a:off x="984250" y="2020888"/>
            <a:ext cx="8170863" cy="466725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7989" y="2020950"/>
              <a:ext cx="906381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8508" cy="1589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00" name="Rectangle 3"/>
          <p:cNvSpPr>
            <a:spLocks noChangeArrowheads="1"/>
          </p:cNvSpPr>
          <p:nvPr/>
        </p:nvSpPr>
        <p:spPr bwMode="auto">
          <a:xfrm>
            <a:off x="1436688" y="1998683"/>
            <a:ext cx="649605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tIns="0" bIns="0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方程的两个根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和系数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有如下关系：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这表明任何一个一元二次方程的根与系数的关系为：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  两个根的和等于一次项系数与二次项系数的比的相反数，两个根的积等于常数项与二次项系数的比．</a:t>
            </a:r>
            <a:endParaRPr lang="en-US" altLang="zh-CN" sz="4800" b="1" dirty="0"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3099594" y="2632075"/>
          <a:ext cx="303688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8" name="Equation" r:id="rId4" imgW="1523365" imgH="406400" progId="Equation.DSMT4">
                  <p:embed/>
                </p:oleObj>
              </mc:Choice>
              <mc:Fallback>
                <p:oleObj name="Equation" r:id="rId4" imgW="1523365" imgH="4064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9594" y="2632075"/>
                        <a:ext cx="3036888" cy="80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2" name="内容占位符 7"/>
          <p:cNvSpPr txBox="1">
            <a:spLocks noChangeArrowheads="1"/>
          </p:cNvSpPr>
          <p:nvPr/>
        </p:nvSpPr>
        <p:spPr bwMode="auto">
          <a:xfrm>
            <a:off x="676275" y="1181100"/>
            <a:ext cx="7821613" cy="487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根与系数的关系，求下列方程的两根之和、两根之积：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           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(2)2</a:t>
            </a:r>
            <a:r>
              <a:rPr lang="en-US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en-US" altLang="zh-C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解：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Δ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4×1×6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25&gt;0.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∴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方程有两个实数根．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设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方程的两个实数根是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，那么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(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4×2×(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25&gt;0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∴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方程有两个实数根．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设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方程的两个实数根是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，那么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  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4102" name="文本框 23"/>
          <p:cNvSpPr txBox="1">
            <a:spLocks noChangeArrowheads="1"/>
          </p:cNvSpPr>
          <p:nvPr/>
        </p:nvSpPr>
        <p:spPr bwMode="auto">
          <a:xfrm>
            <a:off x="7669213" y="857250"/>
            <a:ext cx="9413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1600" b="1">
                <a:latin typeface="楷体" pitchFamily="49" charset="-122"/>
                <a:ea typeface="楷体" pitchFamily="49" charset="-122"/>
              </a:rPr>
              <a:t>知</a:t>
            </a:r>
            <a:r>
              <a:rPr kumimoji="1" lang="en-US" altLang="zh-CN" sz="1600" b="1">
                <a:latin typeface="楷体" pitchFamily="49" charset="-122"/>
                <a:ea typeface="楷体" pitchFamily="49" charset="-122"/>
              </a:rPr>
              <a:t>1</a:t>
            </a:r>
            <a:r>
              <a:rPr kumimoji="1" lang="zh-CN" altLang="en-US" sz="1600" b="1">
                <a:latin typeface="楷体" pitchFamily="49" charset="-122"/>
                <a:ea typeface="楷体" pitchFamily="49" charset="-122"/>
              </a:rPr>
              <a:t>－讲</a:t>
            </a:r>
            <a:endParaRPr kumimoji="1" lang="zh-CN" altLang="en-US" sz="1600" b="1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6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2858213" y="5635489"/>
          <a:ext cx="250825" cy="65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6" name="Equation" r:id="rId3" imgW="152400" imgH="393700" progId="Equation.DSMT4">
                  <p:embed/>
                </p:oleObj>
              </mc:Choice>
              <mc:Fallback>
                <p:oleObj name="Equation" r:id="rId3" imgW="152400" imgH="393700" progId="Equation.DSMT4">
                  <p:embed/>
                  <p:pic>
                    <p:nvPicPr>
                      <p:cNvPr id="0" name="图片 1013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8213" y="5635489"/>
                        <a:ext cx="250825" cy="652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961697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63579" y="1951841"/>
            <a:ext cx="87075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cxnSp>
        <p:nvCxnSpPr>
          <p:cNvPr id="3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50" name="矩形 49"/>
          <p:cNvSpPr/>
          <p:nvPr/>
        </p:nvSpPr>
        <p:spPr>
          <a:xfrm>
            <a:off x="7489726" y="1122267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文本框 45"/>
          <p:cNvSpPr txBox="1"/>
          <p:nvPr/>
        </p:nvSpPr>
        <p:spPr>
          <a:xfrm>
            <a:off x="7583273" y="109369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Adobe 楷体 Std R" panose="02020400000000000000" charset="-122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Adobe 楷体 Std R" panose="02020400000000000000" charset="-122"/>
            </a:endParaRPr>
          </a:p>
        </p:txBody>
      </p:sp>
      <p:sp>
        <p:nvSpPr>
          <p:cNvPr id="24" name="内容占位符 7"/>
          <p:cNvSpPr txBox="1"/>
          <p:nvPr/>
        </p:nvSpPr>
        <p:spPr>
          <a:xfrm>
            <a:off x="1042409" y="1393488"/>
            <a:ext cx="7053467" cy="481978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根据一元二次方程的根与系数的关系，求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下列方程两个根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的和与积：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(3)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方程化为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2076340" y="4283572"/>
          <a:ext cx="436824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9" name="Equation" r:id="rId3" imgW="2183765" imgH="406400" progId="Equation.DSMT4">
                  <p:embed/>
                </p:oleObj>
              </mc:Choice>
              <mc:Fallback>
                <p:oleObj name="Equation" r:id="rId3" imgW="2183765" imgH="40640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340" y="4283572"/>
                        <a:ext cx="436824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0" name="Equation" r:id="rId5" imgW="114300" imgH="177800" progId="Equation.DSMT4">
                  <p:embed/>
                </p:oleObj>
              </mc:Choice>
              <mc:Fallback>
                <p:oleObj name="Equation" r:id="rId5" imgW="114300" imgH="177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40100"/>
                        <a:ext cx="114300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3" name="Object 3"/>
          <p:cNvGraphicFramePr>
            <a:graphicFrameLocks noChangeAspect="1"/>
          </p:cNvGraphicFramePr>
          <p:nvPr/>
        </p:nvGraphicFramePr>
        <p:xfrm>
          <a:off x="5102804" y="5510842"/>
          <a:ext cx="119376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1" name="Equation" r:id="rId7" imgW="596900" imgH="406400" progId="Equation.DSMT4">
                  <p:embed/>
                </p:oleObj>
              </mc:Choice>
              <mc:Fallback>
                <p:oleObj name="Equation" r:id="rId7" imgW="596900" imgH="406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2804" y="5510842"/>
                        <a:ext cx="119376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4" name="Object 4"/>
          <p:cNvGraphicFramePr>
            <a:graphicFrameLocks noChangeAspect="1"/>
          </p:cNvGraphicFramePr>
          <p:nvPr/>
        </p:nvGraphicFramePr>
        <p:xfrm>
          <a:off x="2444156" y="5510842"/>
          <a:ext cx="241272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2" name="Equation" r:id="rId9" imgW="1205865" imgH="406400" progId="Equation.DSMT4">
                  <p:embed/>
                </p:oleObj>
              </mc:Choice>
              <mc:Fallback>
                <p:oleObj name="Equation" r:id="rId9" imgW="1205865" imgH="4064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4156" y="5510842"/>
                        <a:ext cx="241272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wrap="square" lIns="0" tIns="0" rIns="0" bIns="0" rtlCol="0">
        <a:noAutofit/>
      </a:bodyPr>
      <a:lstStyle>
        <a:defPPr algn="l">
          <a:lnSpc>
            <a:spcPct val="145000"/>
          </a:lnSpc>
          <a:defRPr sz="2400" b="1" dirty="0" smtClean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2715</Words>
  <Application>WPS 演示</Application>
  <PresentationFormat>全屏显示(4:3)</PresentationFormat>
  <Paragraphs>202</Paragraphs>
  <Slides>20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20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Arial</vt:lpstr>
      <vt:lpstr>Adobe 黑体 Std R</vt:lpstr>
      <vt:lpstr>黑体</vt:lpstr>
      <vt:lpstr>Calibri</vt:lpstr>
      <vt:lpstr>Gulim</vt:lpstr>
      <vt:lpstr>Comic Sans MS</vt:lpstr>
      <vt:lpstr>楷体</vt:lpstr>
      <vt:lpstr>楷体_GB2312</vt:lpstr>
      <vt:lpstr>Adobe 楷体 Std R</vt:lpstr>
      <vt:lpstr>微软雅黑</vt:lpstr>
      <vt:lpstr>Arial Unicode MS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Administrator</cp:lastModifiedBy>
  <cp:revision>289</cp:revision>
  <dcterms:created xsi:type="dcterms:W3CDTF">2015-12-14T01:43:00Z</dcterms:created>
  <dcterms:modified xsi:type="dcterms:W3CDTF">2018-09-03T07:16:49Z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