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60" r:id="rId5"/>
    <p:sldId id="281" r:id="rId6"/>
    <p:sldId id="283" r:id="rId7"/>
    <p:sldId id="267" r:id="rId8"/>
    <p:sldId id="268" r:id="rId9"/>
    <p:sldId id="269" r:id="rId10"/>
    <p:sldId id="296" r:id="rId12"/>
    <p:sldId id="272" r:id="rId13"/>
    <p:sldId id="284" r:id="rId14"/>
    <p:sldId id="289" r:id="rId15"/>
    <p:sldId id="297" r:id="rId16"/>
    <p:sldId id="290" r:id="rId17"/>
    <p:sldId id="295" r:id="rId18"/>
    <p:sldId id="276" r:id="rId19"/>
    <p:sldId id="298" r:id="rId20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  <a:srgbClr val="BFD27B"/>
    <a:srgbClr val="8DC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97" autoAdjust="0"/>
    <p:restoredTop sz="86392" autoAdjust="0"/>
  </p:normalViewPr>
  <p:slideViewPr>
    <p:cSldViewPr snapToGrid="0" snapToObjects="1">
      <p:cViewPr>
        <p:scale>
          <a:sx n="60" d="100"/>
          <a:sy n="60" d="100"/>
        </p:scale>
        <p:origin x="-594" y="-786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D8016-CC50-4F3B-881A-1EA8C5FF8E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2FDCB-C8A8-4B60-9087-07D14EA1D5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2FDCB-C8A8-4B60-9087-07D14EA1D5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12FDCB-C8A8-4B60-9087-07D14EA1D5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oleObject" Target="../embeddings/oleObject9.bin"/><Relationship Id="rId7" Type="http://schemas.openxmlformats.org/officeDocument/2006/relationships/oleObject" Target="../embeddings/oleObject8.bin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1.png"/><Relationship Id="rId10" Type="http://schemas.openxmlformats.org/officeDocument/2006/relationships/vmlDrawing" Target="../drawings/vmlDrawing4.v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wmf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6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6.wmf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0" y="0"/>
            <a:ext cx="9135879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74626" y="426001"/>
            <a:ext cx="2767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第二章</a:t>
            </a:r>
            <a:r>
              <a:rPr kumimoji="1"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  </a:t>
            </a:r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0017" y="1426384"/>
            <a:ext cx="59843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000" b="1" dirty="0" smtClean="0">
                <a:latin typeface="+mj-ea"/>
                <a:ea typeface="+mj-ea"/>
                <a:cs typeface="Adobe 黑体 Std R" panose="020B0400000000000000" charset="-122"/>
              </a:rPr>
              <a:t>2.2   </a:t>
            </a:r>
            <a:r>
              <a:rPr kumimoji="1" lang="zh-CN" altLang="en-US" sz="3000" b="1" dirty="0" smtClean="0">
                <a:latin typeface="+mj-ea"/>
                <a:ea typeface="+mj-ea"/>
                <a:cs typeface="Adobe 黑体 Std R" panose="020B0400000000000000" charset="-122"/>
              </a:rPr>
              <a:t>用配方法求解一元二次方程</a:t>
            </a:r>
            <a:endParaRPr kumimoji="1" lang="zh-CN" altLang="en-US" sz="3000" b="1" dirty="0">
              <a:latin typeface="+mj-ea"/>
              <a:ea typeface="+mj-ea"/>
              <a:cs typeface="Adobe 黑体 Std 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0462" y="3271082"/>
            <a:ext cx="6111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第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1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 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直接开平方法</a:t>
            </a:r>
            <a:endParaRPr kumimoji="1" lang="zh-CN" altLang="en-US" sz="40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412376" y="1359618"/>
            <a:ext cx="5858999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charset="-127"/>
                <a:cs typeface="Gulim" panose="020B0600000101010101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charset="-127"/>
              <a:cs typeface="Gulim" panose="020B0600000101010101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37455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52151" y="1325580"/>
            <a:ext cx="549220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形如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en-US" altLang="zh-CN" sz="26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mx</a:t>
            </a:r>
            <a:r>
              <a:rPr lang="en-US" altLang="zh-CN" sz="2600" b="1" dirty="0" err="1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+</a:t>
            </a:r>
            <a:r>
              <a:rPr lang="en-US" altLang="zh-CN" sz="2600" b="1" i="1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)²=</a:t>
            </a:r>
            <a:r>
              <a:rPr lang="en-US" altLang="zh-CN" sz="26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en-US" altLang="zh-CN" sz="26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≥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0)</a:t>
            </a: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型方程的解法</a:t>
            </a:r>
            <a:endParaRPr lang="en-US" altLang="zh-CN" sz="2600" b="1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FontTx/>
              <a:buNone/>
            </a:pP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205559" y="2092004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探究</a:t>
            </a:r>
            <a:endParaRPr kumimoji="1" lang="zh-CN" altLang="en-US" sz="2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152515" y="2407218"/>
            <a:ext cx="6976965" cy="391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对照上面解方程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(Ⅰ)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的过程，你认为应怎样解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5?</a:t>
            </a:r>
            <a:endParaRPr lang="zh-CN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在解方程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(Ⅰ)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时，由方程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±5.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由此想到：由方程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endParaRPr lang="zh-CN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，或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endParaRPr lang="zh-CN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于是，方程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的两个根为</a:t>
            </a:r>
            <a:endParaRPr lang="zh-CN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4963969" y="4401547"/>
          <a:ext cx="428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7" name="Equation" r:id="rId3" imgW="241300" imgH="228600" progId="Equation.DSMT4">
                  <p:embed/>
                </p:oleObj>
              </mc:Choice>
              <mc:Fallback>
                <p:oleObj name="Equation" r:id="rId3" imgW="241300" imgH="228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3969" y="4401547"/>
                        <a:ext cx="428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5919275" y="4874163"/>
          <a:ext cx="428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8" name="Equation" r:id="rId5" imgW="241300" imgH="228600" progId="Equation.DSMT4">
                  <p:embed/>
                </p:oleObj>
              </mc:Choice>
              <mc:Fallback>
                <p:oleObj name="Equation" r:id="rId5" imgW="24130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9275" y="4874163"/>
                        <a:ext cx="428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3714530" y="4907129"/>
          <a:ext cx="428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9" name="Equation" r:id="rId6" imgW="241300" imgH="228600" progId="Equation.DSMT4">
                  <p:embed/>
                </p:oleObj>
              </mc:Choice>
              <mc:Fallback>
                <p:oleObj name="Equation" r:id="rId6" imgW="24130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530" y="4907129"/>
                        <a:ext cx="428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5311243" y="5826814"/>
          <a:ext cx="428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0" name="Equation" r:id="rId7" imgW="241300" imgH="228600" progId="Equation.DSMT4">
                  <p:embed/>
                </p:oleObj>
              </mc:Choice>
              <mc:Fallback>
                <p:oleObj name="Equation" r:id="rId7" imgW="241300" imgH="2286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11243" y="5826814"/>
                        <a:ext cx="428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3298418" y="5842580"/>
          <a:ext cx="4286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1" name="Equation" r:id="rId8" imgW="241300" imgH="228600" progId="Equation.DSMT4">
                  <p:embed/>
                </p:oleObj>
              </mc:Choice>
              <mc:Fallback>
                <p:oleObj name="Equation" r:id="rId8" imgW="24130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8418" y="5842580"/>
                        <a:ext cx="428625" cy="406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709092" cy="553998"/>
            <a:chOff x="3437515" y="1408557"/>
            <a:chExt cx="1709092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126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归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纳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1257874" y="2887611"/>
            <a:ext cx="6720707" cy="2238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上面的解法中，由方程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得到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，实质上是把一个一元二次方程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降次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，转化为两个一元一次方程，这样就把方程②转化为我们会解的方程了．</a:t>
            </a:r>
            <a:endParaRPr lang="zh-CN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035125" y="1587855"/>
            <a:ext cx="6896866" cy="3409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用直接开平方法解下列方程．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(1)(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，于是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(2)2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，于是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    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00115" y="1046254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22237" y="1046254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354109" y="3413374"/>
          <a:ext cx="285710" cy="738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6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4109" y="3413374"/>
                        <a:ext cx="285710" cy="7380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6870188" y="3417161"/>
          <a:ext cx="28575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7" name="Equation" r:id="rId5" imgW="152400" imgH="393700" progId="Equation.DSMT4">
                  <p:embed/>
                </p:oleObj>
              </mc:Choice>
              <mc:Fallback>
                <p:oleObj name="Equation" r:id="rId5" imgW="152400" imgH="3937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0188" y="3417161"/>
                        <a:ext cx="285750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2035657" cy="553998"/>
            <a:chOff x="3437515" y="1408557"/>
            <a:chExt cx="2035657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53920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Adobe 黑体 Std R" panose="020B0400000000000000" charset="-122"/>
                </a:rPr>
                <a:t>总   结</a:t>
              </a:r>
              <a:endParaRPr kumimoji="1" lang="zh-CN" altLang="en-US" sz="3000" b="1" dirty="0">
                <a:solidFill>
                  <a:srgbClr val="008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368875" y="2753891"/>
            <a:ext cx="6775705" cy="168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解形如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r>
              <a:rPr lang="en-US" altLang="zh-C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)²=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的方程时，先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将方程利用平方根性质降次，转化为两个一元一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次方程，再求解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61699" y="1706345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634032" y="1682577"/>
            <a:ext cx="6082801" cy="315778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，关于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的根的情况是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．有两个不相等的实数根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．有两个相等的实数根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．没有实数根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．有两个实数根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747847" y="2215501"/>
            <a:ext cx="597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799314" y="2164021"/>
            <a:ext cx="6537822" cy="162506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5000"/>
              </a:lnSpc>
            </a:pP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的根是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                    B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     D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16822" y="2179787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33604" y="2242851"/>
            <a:ext cx="597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1256545" y="1715213"/>
            <a:ext cx="6420682" cy="7438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直接开平方法解一元二次方程的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三步法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endParaRPr lang="zh-CN" altLang="zh-CN" sz="2400" b="1" dirty="0" smtClean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679119" y="4009218"/>
            <a:ext cx="961901" cy="59376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 smtClean="0">
                <a:solidFill>
                  <a:srgbClr val="0000FF"/>
                </a:solidFill>
              </a:rPr>
              <a:t>开方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667244" y="5080158"/>
            <a:ext cx="1372829" cy="59376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 smtClean="0">
                <a:solidFill>
                  <a:srgbClr val="0000FF"/>
                </a:solidFill>
              </a:rPr>
              <a:t>求解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679119" y="2856458"/>
            <a:ext cx="961901" cy="5937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 smtClean="0">
                <a:solidFill>
                  <a:srgbClr val="0000FF"/>
                </a:solidFill>
              </a:rPr>
              <a:t>变形</a:t>
            </a:r>
            <a:endParaRPr lang="zh-CN" altLang="en-US" sz="2400" b="1" dirty="0" smtClean="0">
              <a:solidFill>
                <a:srgbClr val="0000FF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173185" y="3550729"/>
            <a:ext cx="0" cy="3761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211169" y="4636698"/>
            <a:ext cx="0" cy="3814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2980698" y="3153341"/>
            <a:ext cx="8792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2980698" y="4306101"/>
            <a:ext cx="8792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3225382" y="5377041"/>
            <a:ext cx="63458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圆角矩形 42"/>
          <p:cNvSpPr/>
          <p:nvPr/>
        </p:nvSpPr>
        <p:spPr>
          <a:xfrm>
            <a:off x="3919336" y="2720848"/>
            <a:ext cx="4189343" cy="86498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zh-CN" sz="2400" b="1" dirty="0" smtClean="0">
                <a:solidFill>
                  <a:schemeClr val="tx1"/>
                </a:solidFill>
              </a:rPr>
              <a:t>将方程化为含未知数的完全平方式＝非负常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 </a:t>
            </a:r>
            <a:r>
              <a:rPr lang="zh-CN" altLang="zh-CN" sz="2400" b="1" dirty="0" smtClean="0">
                <a:solidFill>
                  <a:schemeClr val="tx1"/>
                </a:solidFill>
              </a:rPr>
              <a:t>数的形式；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919336" y="3951755"/>
            <a:ext cx="4189343" cy="70869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zh-CN" sz="2400" b="1" dirty="0" smtClean="0">
                <a:solidFill>
                  <a:schemeClr val="tx1"/>
                </a:solidFill>
              </a:rPr>
              <a:t>利用平方根的定义，将方程转化为两个一元一次方程；</a:t>
            </a:r>
            <a:endParaRPr lang="zh-CN" alt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3919336" y="5022695"/>
            <a:ext cx="4036942" cy="70869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zh-CN" sz="2400" b="1" dirty="0" smtClean="0">
                <a:solidFill>
                  <a:schemeClr val="tx1"/>
                </a:solidFill>
              </a:rPr>
              <a:t>解一元一次方程，得出方程的根．</a:t>
            </a:r>
            <a:endParaRPr lang="zh-CN" altLang="zh-CN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3" grpId="0" animBg="1"/>
      <p:bldP spid="43" grpId="0" animBg="1"/>
      <p:bldP spid="44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71310" y="2651125"/>
            <a:ext cx="7165826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</a:t>
            </a:r>
            <a:r>
              <a:rPr lang="zh-CN" altLang="en-US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toShape 2"/>
          <p:cNvSpPr>
            <a:spLocks noChangeArrowheads="1"/>
          </p:cNvSpPr>
          <p:nvPr/>
        </p:nvSpPr>
        <p:spPr bwMode="gray">
          <a:xfrm>
            <a:off x="1212533" y="2261259"/>
            <a:ext cx="20181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864235" y="2075603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>
                <a:solidFill>
                  <a:srgbClr val="FFFFFF"/>
                </a:solidFill>
                <a:ea typeface="Gulim" panose="020B0600000101010101" charset="-127"/>
                <a:cs typeface="Gulim" panose="020B0600000101010101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ea typeface="Gulim" panose="020B0600000101010101" charset="-127"/>
              <a:cs typeface="Gulim" panose="020B0600000101010101" charset="-127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46238" y="2235342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课堂讲解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30722" y="2152217"/>
            <a:ext cx="54793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b="1" dirty="0" smtClean="0">
                <a:latin typeface="+mn-ea"/>
              </a:rPr>
              <a:t>形如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600" b="1" dirty="0" smtClean="0">
                <a:latin typeface="+mn-ea"/>
              </a:rPr>
              <a:t>²=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600" b="1" dirty="0" smtClean="0">
                <a:latin typeface="+mn-ea"/>
              </a:rPr>
              <a:t>(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600" b="1" dirty="0" smtClean="0">
                <a:latin typeface="+mn-ea"/>
              </a:rPr>
              <a:t>≥</a:t>
            </a:r>
            <a:r>
              <a:rPr lang="en-US" altLang="zh-CN" sz="2600" b="1" dirty="0" smtClean="0">
                <a:latin typeface="+mn-ea"/>
              </a:rPr>
              <a:t>0)</a:t>
            </a:r>
            <a:r>
              <a:rPr lang="zh-CN" altLang="en-US" sz="2600" b="1" dirty="0" smtClean="0">
                <a:latin typeface="+mn-ea"/>
              </a:rPr>
              <a:t>型方程的解法</a:t>
            </a:r>
            <a:endParaRPr lang="en-US" altLang="zh-CN" sz="2600" b="1" dirty="0" smtClean="0">
              <a:latin typeface="+mn-ea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600" b="1" dirty="0" smtClean="0">
                <a:latin typeface="+mn-ea"/>
              </a:rPr>
              <a:t>形如</a:t>
            </a:r>
            <a:r>
              <a:rPr lang="en-US" altLang="zh-CN" sz="2600" b="1" dirty="0" smtClean="0">
                <a:latin typeface="+mn-ea"/>
              </a:rPr>
              <a:t>(</a:t>
            </a:r>
            <a:r>
              <a:rPr lang="en-US" altLang="zh-CN" sz="2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r>
              <a:rPr lang="en-US" altLang="zh-CN" sz="2600" b="1" dirty="0" err="1" smtClean="0">
                <a:latin typeface="+mn-ea"/>
              </a:rPr>
              <a:t>+</a:t>
            </a:r>
            <a:r>
              <a:rPr lang="en-US" altLang="zh-CN" sz="2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600" b="1" dirty="0" smtClean="0">
                <a:latin typeface="+mn-ea"/>
              </a:rPr>
              <a:t>)²=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600" b="1" dirty="0" smtClean="0">
                <a:latin typeface="+mn-ea"/>
              </a:rPr>
              <a:t>(</a:t>
            </a:r>
            <a:r>
              <a:rPr lang="en-US" altLang="zh-CN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600" b="1" dirty="0" smtClean="0">
                <a:latin typeface="+mn-ea"/>
              </a:rPr>
              <a:t>≥</a:t>
            </a:r>
            <a:r>
              <a:rPr lang="en-US" altLang="zh-CN" sz="2600" b="1" dirty="0" smtClean="0">
                <a:latin typeface="+mn-ea"/>
              </a:rPr>
              <a:t>0)</a:t>
            </a:r>
            <a:r>
              <a:rPr lang="zh-CN" altLang="en-US" sz="2600" b="1" dirty="0" smtClean="0">
                <a:latin typeface="+mn-ea"/>
              </a:rPr>
              <a:t>型方程的解法</a:t>
            </a:r>
            <a:endParaRPr lang="en-US" altLang="zh-CN" sz="2600" b="1" dirty="0">
              <a:latin typeface="+mn-ea"/>
            </a:endParaRPr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gray">
          <a:xfrm>
            <a:off x="1212533" y="3656951"/>
            <a:ext cx="20181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AutoShape 11"/>
          <p:cNvSpPr>
            <a:spLocks noChangeArrowheads="1"/>
          </p:cNvSpPr>
          <p:nvPr/>
        </p:nvSpPr>
        <p:spPr bwMode="gray">
          <a:xfrm>
            <a:off x="864235" y="3471295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charset="-127"/>
                <a:cs typeface="Gulim" panose="020B0600000101010101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charset="-127"/>
              <a:cs typeface="Gulim" panose="020B0600000101010101" charset="-127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646238" y="3627741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课时流程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pic>
        <p:nvPicPr>
          <p:cNvPr id="22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5" y="540168"/>
            <a:ext cx="2574491" cy="599705"/>
          </a:xfrm>
          <a:prstGeom prst="rect">
            <a:avLst/>
          </a:prstGeom>
        </p:spPr>
      </p:pic>
      <p:pic>
        <p:nvPicPr>
          <p:cNvPr id="53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33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2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5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9" name="上箭头 48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0" name="上箭头 49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 animBg="1"/>
      <p:bldP spid="34" grpId="0"/>
      <p:bldP spid="38" grpId="0" animBg="1"/>
      <p:bldP spid="42" grpId="0"/>
      <p:bldP spid="45" grpId="0" animBg="1"/>
      <p:bldP spid="48" grpId="0"/>
      <p:bldP spid="49" grpId="0" animBg="1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2"/>
          <p:cNvSpPr>
            <a:spLocks noChangeArrowheads="1"/>
          </p:cNvSpPr>
          <p:nvPr/>
        </p:nvSpPr>
        <p:spPr bwMode="gray">
          <a:xfrm flipH="1">
            <a:off x="2487780" y="1974004"/>
            <a:ext cx="4827420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AutoShape 2"/>
          <p:cNvSpPr>
            <a:spLocks noChangeArrowheads="1"/>
          </p:cNvSpPr>
          <p:nvPr/>
        </p:nvSpPr>
        <p:spPr bwMode="gray">
          <a:xfrm flipH="1">
            <a:off x="850807" y="1974004"/>
            <a:ext cx="1720943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56908" y="1788348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>
                <a:solidFill>
                  <a:srgbClr val="FFFFFF"/>
                </a:solidFill>
                <a:ea typeface="Gulim" panose="020B0600000101010101" charset="-127"/>
                <a:cs typeface="Gulim" panose="020B0600000101010101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ea typeface="Gulim" panose="020B0600000101010101" charset="-127"/>
              <a:cs typeface="Gulim" panose="020B0600000101010101" charset="-127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63579" y="1951841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818478" y="1916216"/>
            <a:ext cx="484110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形如</a:t>
            </a:r>
            <a:r>
              <a:rPr lang="en-US" altLang="zh-CN" sz="26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²=</a:t>
            </a:r>
            <a:r>
              <a:rPr lang="en-US" altLang="zh-CN" sz="26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p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(</a:t>
            </a:r>
            <a:r>
              <a:rPr lang="en-US" altLang="zh-CN" sz="2600" b="1" i="1" dirty="0" smtClean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≥</a:t>
            </a:r>
            <a:r>
              <a:rPr lang="en-US" altLang="zh-CN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0)</a:t>
            </a: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型方程的解法</a:t>
            </a:r>
            <a:endParaRPr lang="en-US" altLang="zh-CN" sz="2600" b="1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buFontTx/>
              <a:buNone/>
            </a:pP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45843" y="2741039"/>
            <a:ext cx="219444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000" b="1" dirty="0" smtClean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问</a:t>
            </a:r>
            <a:r>
              <a:rPr kumimoji="1" lang="en-US" altLang="zh-CN" sz="3000" b="1" dirty="0" smtClean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 </a:t>
            </a:r>
            <a:r>
              <a:rPr kumimoji="1" lang="zh-CN" altLang="en-US" sz="3000" b="1" dirty="0" smtClean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题（一）</a:t>
            </a:r>
            <a:endParaRPr kumimoji="1" lang="zh-CN" altLang="en-US" sz="3000" b="1" dirty="0">
              <a:solidFill>
                <a:srgbClr val="008000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03710" y="3226515"/>
            <a:ext cx="55702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一桶某种油漆可刷的面积为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1500  dm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李林用这桶油漆恰好刷完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个同样的正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方体形状的盒子的全部外表面，你能算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出盒子的棱长吗？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4"/>
          </a:xfrm>
          <a:prstGeom prst="rect">
            <a:avLst/>
          </a:prstGeom>
        </p:spPr>
      </p:pic>
      <p:pic>
        <p:nvPicPr>
          <p:cNvPr id="44" name="Picture 6" descr="BS00554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515" y="2822678"/>
            <a:ext cx="503237" cy="439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6667" y="3340465"/>
            <a:ext cx="1923776" cy="200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7804191" y="1601080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文本框 34"/>
          <p:cNvSpPr txBox="1"/>
          <p:nvPr/>
        </p:nvSpPr>
        <p:spPr>
          <a:xfrm>
            <a:off x="7923081" y="160467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"/>
            <a:ext cx="9143998" cy="816044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077030" y="1569025"/>
            <a:ext cx="685496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设其中一个盒子的棱长为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，则这个盒子的表面积为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，根据一桶油漆可刷的面积，列出方程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10×6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=1500.          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整理，得  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=25 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根据平方根的意义，得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=±5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=5,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可以验证，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是方程①的两个根，因为棱长不能是负值，所以盒子的棱长为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dm.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11381" y="1093193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34"/>
          <p:cNvSpPr txBox="1"/>
          <p:nvPr/>
        </p:nvSpPr>
        <p:spPr>
          <a:xfrm>
            <a:off x="7809753" y="1081318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3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5" name="组 7"/>
          <p:cNvGrpSpPr/>
          <p:nvPr/>
        </p:nvGrpSpPr>
        <p:grpSpPr>
          <a:xfrm>
            <a:off x="3653956" y="1408557"/>
            <a:ext cx="1709092" cy="553998"/>
            <a:chOff x="3437515" y="1408557"/>
            <a:chExt cx="1709092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126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归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纳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401288" y="2071651"/>
            <a:ext cx="65307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般地，对于方程</a:t>
            </a:r>
            <a:r>
              <a:rPr lang="en-US" altLang="zh-CN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x</a:t>
            </a:r>
            <a:r>
              <a:rPr lang="en-US" altLang="zh-CN" sz="2400" b="1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(Ⅰ)</a:t>
            </a:r>
            <a:endParaRPr lang="zh-CN" altLang="zh-CN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时，根据平方根的意义，方程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(Ⅰ)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有两个不等的实数根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(Ⅰ)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有两个相等的实数根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x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时，因为对任意实数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，都有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≥0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所以方程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(Ⅰ)</a:t>
            </a:r>
            <a:r>
              <a:rPr lang="zh-CN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无实数根．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5374923" y="3307277"/>
          <a:ext cx="4794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3" name="Equation" r:id="rId4" imgW="266700" imgH="254000" progId="Equation.DSMT4">
                  <p:embed/>
                </p:oleObj>
              </mc:Choice>
              <mc:Fallback>
                <p:oleObj name="Equation" r:id="rId4" imgW="266700" imgH="2540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4923" y="3307277"/>
                        <a:ext cx="4794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52090" y="3317952"/>
          <a:ext cx="4794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4" name="Equation" r:id="rId6" imgW="266700" imgH="254000" progId="Equation.DSMT4">
                  <p:embed/>
                </p:oleObj>
              </mc:Choice>
              <mc:Fallback>
                <p:oleObj name="Equation" r:id="rId6" imgW="266700" imgH="2540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090" y="3317952"/>
                        <a:ext cx="479425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77464" y="1351364"/>
            <a:ext cx="7555345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用直接开平方法解下列方程．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(1)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用直接开平方法解一元二次方程，先将方程化成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≥0)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的形式，再根据平方根的意义求解．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移项得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，于是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±9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(2)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移项得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，于是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，所以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buFont typeface="Wingdings" panose="05000000000000000000" charset="0"/>
              <a:buNone/>
            </a:pP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842898" y="243064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导引：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1116251" y="3523155"/>
            <a:ext cx="7125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解：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4" name="组 23"/>
          <p:cNvGrpSpPr/>
          <p:nvPr/>
        </p:nvGrpSpPr>
        <p:grpSpPr>
          <a:xfrm>
            <a:off x="3664539" y="1408557"/>
            <a:ext cx="1709092" cy="553998"/>
            <a:chOff x="3437515" y="1408557"/>
            <a:chExt cx="1709092" cy="553998"/>
          </a:xfrm>
        </p:grpSpPr>
        <p:sp>
          <p:nvSpPr>
            <p:cNvPr id="25" name="文本框 24"/>
            <p:cNvSpPr txBox="1"/>
            <p:nvPr/>
          </p:nvSpPr>
          <p:spPr>
            <a:xfrm>
              <a:off x="3933968" y="1408557"/>
              <a:ext cx="12126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总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6" name="Picture 6" descr="BS00554_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" name="内容占位符 7"/>
          <p:cNvSpPr txBox="1"/>
          <p:nvPr/>
        </p:nvSpPr>
        <p:spPr>
          <a:xfrm>
            <a:off x="1266553" y="2381079"/>
            <a:ext cx="6803720" cy="285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4200"/>
              </a:lnSpc>
            </a:pPr>
            <a:r>
              <a:rPr lang="zh-CN" altLang="en-US" sz="2400" b="1" dirty="0" smtClean="0">
                <a:solidFill>
                  <a:schemeClr val="tx1"/>
                </a:solidFill>
              </a:rPr>
              <a:t>          用直接开平方法解一元二次方程时，首先将方程化成左边是含有未知数的完全平方式，右边是非负数的形式，然后根据平方根的定义求解．当整理后右边为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时，方程有两个相等的实数根．</a:t>
            </a:r>
            <a:endParaRPr lang="zh-CN" altLang="en-US" sz="2400" b="1" dirty="0" smtClean="0">
              <a:solidFill>
                <a:schemeClr val="tx1"/>
              </a:solidFill>
              <a:latin typeface="Verdana" panose="020B0604030504040204" charset="0"/>
              <a:ea typeface="宋体" panose="02010600030101010101" pitchFamily="2" charset="-122"/>
            </a:endParaRPr>
          </a:p>
        </p:txBody>
      </p:sp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4" name="矩形 43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7669535" y="85706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28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29606" y="2240127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97528" y="2173682"/>
            <a:ext cx="5870173" cy="6200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 eaLnBrk="0" fontAlgn="base" hangingPunct="0">
              <a:lnSpc>
                <a:spcPts val="35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 sz="2400" b="1" kern="0" dirty="0" smtClean="0">
                <a:solidFill>
                  <a:srgbClr val="000000"/>
                </a:solidFill>
                <a:latin typeface="+mn-ea"/>
                <a:cs typeface="宋体" panose="02010600030101010101" pitchFamily="2" charset="-122"/>
              </a:rPr>
              <a:t>1  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_____________.</a:t>
            </a:r>
            <a:endParaRPr lang="en-US" altLang="zh-CN" sz="2400" b="1" kern="0" dirty="0">
              <a:solidFill>
                <a:srgbClr val="00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26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803009" y="2083155"/>
          <a:ext cx="1406250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0" name="Equation" r:id="rId3" imgW="14325600" imgH="5486400" progId="Equation.DSMT4">
                  <p:embed/>
                </p:oleObj>
              </mc:Choice>
              <mc:Fallback>
                <p:oleObj name="Equation" r:id="rId3" imgW="14325600" imgH="5486400" progId="Equation.DSMT4">
                  <p:embed/>
                  <p:pic>
                    <p:nvPicPr>
                      <p:cNvPr id="0" name="对象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3009" y="2083155"/>
                        <a:ext cx="1406250" cy="54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252599" y="2080531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4" name="内容占位符 7"/>
          <p:cNvSpPr txBox="1"/>
          <p:nvPr/>
        </p:nvSpPr>
        <p:spPr>
          <a:xfrm>
            <a:off x="1311140" y="1947467"/>
            <a:ext cx="6456997" cy="190205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方程中，没有实数根的是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C.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262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2507601" y="3103510"/>
          <a:ext cx="71064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4" name="Equation" r:id="rId3" imgW="8534400" imgH="9753600" progId="Equation.DSMT4">
                  <p:embed/>
                </p:oleObj>
              </mc:Choice>
              <mc:Fallback>
                <p:oleObj name="Equation" r:id="rId3" imgW="8534400" imgH="9753600" progId="Equation.DSMT4">
                  <p:embed/>
                  <p:pic>
                    <p:nvPicPr>
                      <p:cNvPr id="0" name="图片 542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7601" y="3103510"/>
                        <a:ext cx="71064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096909" y="2064765"/>
            <a:ext cx="597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1978</Words>
  <Application>WPS 演示</Application>
  <PresentationFormat>全屏显示(4:3)</PresentationFormat>
  <Paragraphs>176</Paragraphs>
  <Slides>17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17</vt:i4>
      </vt:variant>
    </vt:vector>
  </HeadingPairs>
  <TitlesOfParts>
    <vt:vector size="46" baseType="lpstr">
      <vt:lpstr>Arial</vt:lpstr>
      <vt:lpstr>宋体</vt:lpstr>
      <vt:lpstr>Wingdings</vt:lpstr>
      <vt:lpstr>Arial</vt:lpstr>
      <vt:lpstr>楷体</vt:lpstr>
      <vt:lpstr>Adobe 楷体 Std R</vt:lpstr>
      <vt:lpstr>Adobe 黑体 Std R</vt:lpstr>
      <vt:lpstr>黑体</vt:lpstr>
      <vt:lpstr>Gulim</vt:lpstr>
      <vt:lpstr>Times New Roman</vt:lpstr>
      <vt:lpstr>Comic Sans MS</vt:lpstr>
      <vt:lpstr>Wingdings</vt:lpstr>
      <vt:lpstr>Verdana</vt:lpstr>
      <vt:lpstr>楷体_GB2312</vt:lpstr>
      <vt:lpstr>微软雅黑</vt:lpstr>
      <vt:lpstr>Arial Unicode MS</vt:lpstr>
      <vt:lpstr>Calibri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164</cp:revision>
  <dcterms:created xsi:type="dcterms:W3CDTF">2015-12-14T01:43:00Z</dcterms:created>
  <dcterms:modified xsi:type="dcterms:W3CDTF">2018-09-03T07:14:05Z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