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315" r:id="rId3"/>
    <p:sldId id="334" r:id="rId4"/>
    <p:sldId id="317" r:id="rId5"/>
    <p:sldId id="307" r:id="rId6"/>
    <p:sldId id="318" r:id="rId7"/>
    <p:sldId id="327" r:id="rId8"/>
    <p:sldId id="272" r:id="rId9"/>
    <p:sldId id="324" r:id="rId10"/>
    <p:sldId id="325" r:id="rId11"/>
    <p:sldId id="290" r:id="rId12"/>
    <p:sldId id="329" r:id="rId13"/>
    <p:sldId id="330" r:id="rId14"/>
    <p:sldId id="332" r:id="rId15"/>
    <p:sldId id="276" r:id="rId16"/>
    <p:sldId id="333" r:id="rId17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FF"/>
    <a:srgbClr val="0099FF"/>
    <a:srgbClr val="FFF887"/>
    <a:srgbClr val="FFF357"/>
    <a:srgbClr val="31732A"/>
    <a:srgbClr val="2F7029"/>
    <a:srgbClr val="9ECA77"/>
    <a:srgbClr val="45A058"/>
    <a:srgbClr val="9DC3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9" autoAdjust="0"/>
    <p:restoredTop sz="96231" autoAdjust="0"/>
  </p:normalViewPr>
  <p:slideViewPr>
    <p:cSldViewPr snapToGrid="0" snapToObjects="1">
      <p:cViewPr>
        <p:scale>
          <a:sx n="60" d="100"/>
          <a:sy n="60" d="100"/>
        </p:scale>
        <p:origin x="-552" y="-702"/>
      </p:cViewPr>
      <p:guideLst>
        <p:guide orient="horz" pos="21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ECEF-85DF-429D-910D-7462FA2F52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8381E-254C-4188-850E-BBF8A64474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png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0.bin"/><Relationship Id="rId10" Type="http://schemas.openxmlformats.org/officeDocument/2006/relationships/image" Target="../media/image20.wmf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wmf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1.xml"/><Relationship Id="rId7" Type="http://schemas.openxmlformats.org/officeDocument/2006/relationships/oleObject" Target="../embeddings/oleObject13.bin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wmf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文本框 5"/>
          <p:cNvSpPr txBox="1">
            <a:spLocks noChangeArrowheads="1"/>
          </p:cNvSpPr>
          <p:nvPr/>
        </p:nvSpPr>
        <p:spPr bwMode="auto">
          <a:xfrm>
            <a:off x="5775325" y="425450"/>
            <a:ext cx="276710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第二章</a:t>
            </a:r>
            <a:r>
              <a:rPr kumimoji="1" lang="en-US" altLang="zh-CN" sz="20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  </a:t>
            </a:r>
            <a:r>
              <a:rPr kumimoji="1" lang="zh-CN" altLang="en-US" sz="2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一元二次方程</a:t>
            </a:r>
            <a:endParaRPr kumimoji="1" lang="zh-CN" altLang="en-US" sz="2000" b="1" dirty="0">
              <a:solidFill>
                <a:srgbClr val="0000FF"/>
              </a:solidFill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sp>
        <p:nvSpPr>
          <p:cNvPr id="6148" name="文本框 6"/>
          <p:cNvSpPr txBox="1">
            <a:spLocks noChangeArrowheads="1"/>
          </p:cNvSpPr>
          <p:nvPr/>
        </p:nvSpPr>
        <p:spPr bwMode="auto">
          <a:xfrm>
            <a:off x="2285625" y="1442929"/>
            <a:ext cx="4439036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000" b="1" dirty="0" smtClean="0">
                <a:latin typeface="宋体" panose="02010600030101010101" pitchFamily="2" charset="-122"/>
                <a:ea typeface="Adobe 黑体 Std R" panose="020B0400000000000000" pitchFamily="34" charset="-122"/>
              </a:rPr>
              <a:t>2.6  </a:t>
            </a:r>
            <a:r>
              <a:rPr kumimoji="1" lang="zh-CN" altLang="en-US" sz="3000" b="1" dirty="0">
                <a:latin typeface="+mj-ea"/>
                <a:ea typeface="+mj-ea"/>
              </a:rPr>
              <a:t> </a:t>
            </a:r>
            <a:r>
              <a:rPr kumimoji="1" lang="zh-CN" altLang="en-US" sz="3000" b="1" dirty="0" smtClean="0">
                <a:latin typeface="+mj-ea"/>
                <a:ea typeface="+mj-ea"/>
              </a:rPr>
              <a:t>应用一元二次方程</a:t>
            </a:r>
            <a:endParaRPr kumimoji="1" lang="zh-CN" altLang="en-US" sz="3000" b="1" dirty="0"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1223" y="2805114"/>
            <a:ext cx="60147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第</a:t>
            </a: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1</a:t>
            </a: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课时</a:t>
            </a: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  </a:t>
            </a: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几何问题的应用</a:t>
            </a:r>
            <a:endParaRPr kumimoji="1" lang="zh-CN" altLang="en-US" sz="36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855460" y="1181725"/>
            <a:ext cx="8263892" cy="489980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2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思考：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如果换一种设未知数的方法，是否可以更简单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地解决上面的问题？请你试一试．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2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设正中央的矩形两边长分别为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cm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cm.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依题意得</a:t>
            </a:r>
            <a:endParaRPr lang="zh-CN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故上下边衬的宽度为：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左右边衬的宽度为：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621881" y="2354163"/>
          <a:ext cx="2417762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0" name="Equation" r:id="rId3" imgW="1269365" imgH="406400" progId="Equation.DSMT4">
                  <p:embed/>
                </p:oleObj>
              </mc:Choice>
              <mc:Fallback>
                <p:oleObj name="Equation" r:id="rId3" imgW="1269365" imgH="4064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1881" y="2354163"/>
                        <a:ext cx="2417762" cy="773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2074925" y="3067901"/>
          <a:ext cx="132715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1" name="Equation" r:id="rId5" imgW="698500" imgH="431800" progId="Equation.DSMT4">
                  <p:embed/>
                </p:oleObj>
              </mc:Choice>
              <mc:Fallback>
                <p:oleObj name="Equation" r:id="rId5" imgW="698500" imgH="431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925" y="3067901"/>
                        <a:ext cx="1327150" cy="820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27" name="Object 3"/>
          <p:cNvGraphicFramePr>
            <a:graphicFrameLocks noChangeAspect="1"/>
          </p:cNvGraphicFramePr>
          <p:nvPr/>
        </p:nvGraphicFramePr>
        <p:xfrm>
          <a:off x="3402075" y="3067901"/>
          <a:ext cx="3398837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2" name="Equation" r:id="rId7" imgW="1790700" imgH="431800" progId="Equation.DSMT4">
                  <p:embed/>
                </p:oleObj>
              </mc:Choice>
              <mc:Fallback>
                <p:oleObj name="Equation" r:id="rId7" imgW="1790700" imgH="431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2075" y="3067901"/>
                        <a:ext cx="3398837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28" name="Object 4"/>
          <p:cNvGraphicFramePr>
            <a:graphicFrameLocks noChangeAspect="1"/>
          </p:cNvGraphicFramePr>
          <p:nvPr/>
        </p:nvGraphicFramePr>
        <p:xfrm>
          <a:off x="2497138" y="4033098"/>
          <a:ext cx="5041900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3" name="Equation" r:id="rId9" imgW="2654300" imgH="609600" progId="Equation.DSMT4">
                  <p:embed/>
                </p:oleObj>
              </mc:Choice>
              <mc:Fallback>
                <p:oleObj name="Equation" r:id="rId9" imgW="2654300" imgH="609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7138" y="4033098"/>
                        <a:ext cx="5041900" cy="115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4629" name="Object 5"/>
          <p:cNvGraphicFramePr>
            <a:graphicFrameLocks noChangeAspect="1"/>
          </p:cNvGraphicFramePr>
          <p:nvPr/>
        </p:nvGraphicFramePr>
        <p:xfrm>
          <a:off x="2356525" y="5167738"/>
          <a:ext cx="4992688" cy="115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4" name="Equation" r:id="rId11" imgW="2628900" imgH="609600" progId="Equation.DSMT4">
                  <p:embed/>
                </p:oleObj>
              </mc:Choice>
              <mc:Fallback>
                <p:oleObj name="Equation" r:id="rId11" imgW="2628900" imgH="609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6525" y="5167738"/>
                        <a:ext cx="4992688" cy="115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4" name="文本框 34"/>
          <p:cNvSpPr txBox="1">
            <a:spLocks noChangeArrowheads="1"/>
          </p:cNvSpPr>
          <p:nvPr/>
        </p:nvSpPr>
        <p:spPr bwMode="auto">
          <a:xfrm>
            <a:off x="7669213" y="857250"/>
            <a:ext cx="907621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讲</a:t>
            </a:r>
            <a:endParaRPr kumimoji="1" lang="zh-CN" altLang="en-US" sz="16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 7"/>
          <p:cNvGrpSpPr/>
          <p:nvPr/>
        </p:nvGrpSpPr>
        <p:grpSpPr bwMode="auto">
          <a:xfrm>
            <a:off x="3654425" y="1408113"/>
            <a:ext cx="1708150" cy="554037"/>
            <a:chOff x="3437515" y="1408557"/>
            <a:chExt cx="1709092" cy="553998"/>
          </a:xfrm>
        </p:grpSpPr>
        <p:sp>
          <p:nvSpPr>
            <p:cNvPr id="12305" name="文本框 26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212639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归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纳</a:t>
              </a:r>
              <a:endParaRPr kumimoji="1" lang="zh-CN" altLang="en-US" sz="3000" b="1">
                <a:solidFill>
                  <a:srgbClr val="008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pic>
          <p:nvPicPr>
            <p:cNvPr id="12306" name="Picture 6" descr="BS00554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 38"/>
          <p:cNvGrpSpPr/>
          <p:nvPr/>
        </p:nvGrpSpPr>
        <p:grpSpPr bwMode="auto">
          <a:xfrm>
            <a:off x="984250" y="2020888"/>
            <a:ext cx="8170863" cy="466725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Rectangle 3"/>
          <p:cNvSpPr>
            <a:spLocks noChangeArrowheads="1"/>
          </p:cNvSpPr>
          <p:nvPr/>
        </p:nvSpPr>
        <p:spPr bwMode="auto">
          <a:xfrm>
            <a:off x="1352351" y="2851878"/>
            <a:ext cx="6883400" cy="2221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在列一元二次方程解应用题时，由于所得的根一般有两个，但一般情况下只有一个根符合实际问题的要求，所以解方程后一定要检验看哪个根是符合实际问题的解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6331" y="1669121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71307" y="1549850"/>
            <a:ext cx="6713208" cy="391799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如图，在宽为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米，长为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米的矩形地面上修建两条同样宽的道路，余下部分作为耕地，若耕地面积需要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551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平方米，则修建的路宽应为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　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　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　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r>
              <a:rPr lang="zh-CN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</a:t>
            </a:r>
            <a:endParaRPr lang="zh-CN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pic>
        <p:nvPicPr>
          <p:cNvPr id="157698" name="Picture 2" descr="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7995" y="3512863"/>
            <a:ext cx="2719287" cy="1765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502169" y="2566502"/>
            <a:ext cx="851338" cy="4951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03127" y="1481700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98948" y="1367632"/>
            <a:ext cx="6548808" cy="426578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如图是由三个边长分别为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的正方形所组成的图形，若直线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将它分成面积相等的两部分，则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pic>
        <p:nvPicPr>
          <p:cNvPr id="155650" name="Picture 2" descr="ZKJ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641" y="3417729"/>
            <a:ext cx="3801367" cy="192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767960" y="2534970"/>
            <a:ext cx="851338" cy="4951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33650" y="2419350"/>
            <a:ext cx="3171825" cy="1143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6550" y="1943100"/>
            <a:ext cx="408207" cy="142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51018" y="1729350"/>
            <a:ext cx="64809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3333FF"/>
                </a:solidFill>
                <a:latin typeface="+mn-ea"/>
                <a:cs typeface="Times New Roman" panose="02020603050405020304" pitchFamily="18" charset="0"/>
              </a:rPr>
              <a:t>求解面积问题的方法：</a:t>
            </a:r>
            <a:endParaRPr lang="en-US" altLang="zh-CN" sz="2400" b="1" dirty="0" smtClean="0">
              <a:solidFill>
                <a:srgbClr val="3333FF"/>
              </a:solidFill>
              <a:latin typeface="+mn-ea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规则图形，套用面积公式列方程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2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不规则图形，采用割补的办法，使其成为规则图形，根据面积间的和、差关系求解</a:t>
            </a:r>
            <a:endParaRPr lang="zh-CN" alt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4089400" y="2667000"/>
          <a:ext cx="9144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04" name="Equation" r:id="rId4" imgW="114300" imgH="177800" progId="Equation.DSMT4">
                  <p:embed/>
                </p:oleObj>
              </mc:Choice>
              <mc:Fallback>
                <p:oleObj name="Equation" r:id="rId4" imgW="114300" imgH="177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0" y="2667000"/>
                        <a:ext cx="914400" cy="20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4089400" y="2667000"/>
          <a:ext cx="9144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05" name="Equation" r:id="rId6" imgW="114300" imgH="177800" progId="Equation.DSMT4">
                  <p:embed/>
                </p:oleObj>
              </mc:Choice>
              <mc:Fallback>
                <p:oleObj name="Equation" r:id="rId6" imgW="114300" imgH="17780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400" y="2667000"/>
                        <a:ext cx="914400" cy="20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06" name="Equation" r:id="rId7" imgW="114300" imgH="177800" progId="Equation.DSMT4">
                  <p:embed/>
                </p:oleObj>
              </mc:Choice>
              <mc:Fallback>
                <p:oleObj name="Equation" r:id="rId7" imgW="114300" imgH="17780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740251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P53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习题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2.9 T2-4</a:t>
            </a:r>
            <a:endParaRPr lang="en-US" altLang="zh-CN" sz="28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2606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074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187575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03588" y="2141538"/>
            <a:ext cx="439261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规则图形的应用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</a:rPr>
              <a:t>规划图形</a:t>
            </a:r>
            <a:r>
              <a:rPr lang="zh-CN" altLang="en-US" sz="2400" b="1" dirty="0">
                <a:latin typeface="+mn-ea"/>
              </a:rPr>
              <a:t>的应用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34671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2813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390900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4548188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4548188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318000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4548188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8197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01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956763" y="2028013"/>
            <a:ext cx="7469187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  很多实际问题可以通过一元二次方程建模来解决，前面我们已经学习了</a:t>
            </a:r>
            <a:r>
              <a:rPr lang="zh-CN" altLang="en-US" sz="2400" b="1" dirty="0" smtClean="0">
                <a:latin typeface="+mn-ea"/>
              </a:rPr>
              <a:t>利</a:t>
            </a:r>
            <a:r>
              <a:rPr lang="zh-CN" altLang="en-US" sz="2400" b="1" dirty="0" smtClean="0">
                <a:latin typeface="+mn-ea"/>
                <a:ea typeface="+mn-ea"/>
              </a:rPr>
              <a:t>用一元二次方程解决传播、增长率、营销问题等，本节课我们继续学习利用一元二次方程解决几何相关问题</a:t>
            </a:r>
            <a:r>
              <a:rPr lang="en-US" altLang="zh-CN" sz="2400" b="1" dirty="0" smtClean="0">
                <a:latin typeface="+mn-ea"/>
                <a:ea typeface="+mn-ea"/>
              </a:rPr>
              <a:t>.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gray">
          <a:xfrm flipH="1">
            <a:off x="2428873" y="1962725"/>
            <a:ext cx="2938774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245" name="AutoShape 2"/>
          <p:cNvSpPr>
            <a:spLocks noChangeArrowheads="1"/>
          </p:cNvSpPr>
          <p:nvPr/>
        </p:nvSpPr>
        <p:spPr bwMode="gray">
          <a:xfrm flipH="1">
            <a:off x="792163" y="1962725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097088" y="1753238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>
                <a:solidFill>
                  <a:srgbClr val="FFFFFF"/>
                </a:solidFill>
                <a:latin typeface="+mn-lt"/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latin typeface="+mn-lt"/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10247" name="文本框 27"/>
          <p:cNvSpPr txBox="1">
            <a:spLocks noChangeArrowheads="1"/>
          </p:cNvSpPr>
          <p:nvPr/>
        </p:nvSpPr>
        <p:spPr bwMode="auto">
          <a:xfrm>
            <a:off x="904875" y="1940500"/>
            <a:ext cx="11842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600" b="1" dirty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10248" name="文本框 28"/>
          <p:cNvSpPr txBox="1">
            <a:spLocks noChangeArrowheads="1"/>
          </p:cNvSpPr>
          <p:nvPr/>
        </p:nvSpPr>
        <p:spPr bwMode="auto">
          <a:xfrm>
            <a:off x="2842325" y="1945263"/>
            <a:ext cx="252532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pitchFamily="34" charset="-122"/>
              </a:rPr>
              <a:t>规则图形的应用</a:t>
            </a:r>
            <a:endParaRPr lang="en-US" altLang="zh-CN" sz="24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pitchFamily="34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图片 4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808225" y="1451288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871088" y="1439413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内容占位符 7"/>
          <p:cNvSpPr txBox="1"/>
          <p:nvPr/>
        </p:nvSpPr>
        <p:spPr>
          <a:xfrm>
            <a:off x="1194774" y="2670325"/>
            <a:ext cx="7040977" cy="34163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等腰梯形的面积为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160cm</a:t>
            </a:r>
            <a:r>
              <a:rPr lang="en-US" altLang="zh-CN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上底比高多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4cm,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下底比上底多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16cm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，求这个梯形的高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本题可设高为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，上底和下底都可以用含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的代数式表示出来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然后利用梯形的面积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式来建立方程求解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解：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设这个梯形的高为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cm,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则上底为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i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下底为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+20)cm.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9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矩形 31"/>
          <p:cNvSpPr/>
          <p:nvPr/>
        </p:nvSpPr>
        <p:spPr>
          <a:xfrm>
            <a:off x="7508671" y="1293628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571534" y="1281753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65492" y="2042554"/>
            <a:ext cx="5907195" cy="2920924"/>
          </a:xfrm>
          <a:prstGeom prst="rect">
            <a:avLst/>
          </a:prstGeom>
        </p:spPr>
        <p:txBody>
          <a:bodyPr vert="horz" wrap="square" lIns="0" tIns="0" rIns="0" bIns="36000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根据题意得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整理，得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解得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=8 ,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altLang="zh-CN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不合题意，舍去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这个梯形的高为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8cm.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262595" y="2425955"/>
          <a:ext cx="30956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5" name="Equation" r:id="rId3" imgW="1624965" imgH="406400" progId="Equation.DSMT4">
                  <p:embed/>
                </p:oleObj>
              </mc:Choice>
              <mc:Fallback>
                <p:oleObj name="Equation" r:id="rId3" imgW="1624965" imgH="4064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2595" y="2425955"/>
                        <a:ext cx="3095625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3320163" y="3244150"/>
          <a:ext cx="2249487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6" name="Equation" r:id="rId5" imgW="1180465" imgH="203200" progId="Equation.DSMT4">
                  <p:embed/>
                </p:oleObj>
              </mc:Choice>
              <mc:Fallback>
                <p:oleObj name="Equation" r:id="rId5" imgW="1180465" imgH="2032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0163" y="3244150"/>
                        <a:ext cx="2249487" cy="38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4" name="文本框 34"/>
          <p:cNvSpPr txBox="1">
            <a:spLocks noChangeArrowheads="1"/>
          </p:cNvSpPr>
          <p:nvPr/>
        </p:nvSpPr>
        <p:spPr bwMode="auto">
          <a:xfrm>
            <a:off x="7669213" y="857250"/>
            <a:ext cx="99738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 7"/>
          <p:cNvGrpSpPr/>
          <p:nvPr/>
        </p:nvGrpSpPr>
        <p:grpSpPr bwMode="auto">
          <a:xfrm>
            <a:off x="3654425" y="1408113"/>
            <a:ext cx="1708150" cy="554037"/>
            <a:chOff x="3437515" y="1408557"/>
            <a:chExt cx="1709092" cy="553998"/>
          </a:xfrm>
        </p:grpSpPr>
        <p:sp>
          <p:nvSpPr>
            <p:cNvPr id="12305" name="文本框 26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212639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归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纳</a:t>
              </a:r>
              <a:endParaRPr kumimoji="1" lang="zh-CN" altLang="en-US" sz="3000" b="1">
                <a:solidFill>
                  <a:srgbClr val="008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pic>
          <p:nvPicPr>
            <p:cNvPr id="12306" name="Picture 6" descr="BS00554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 38"/>
          <p:cNvGrpSpPr/>
          <p:nvPr/>
        </p:nvGrpSpPr>
        <p:grpSpPr bwMode="auto">
          <a:xfrm>
            <a:off x="984250" y="2020888"/>
            <a:ext cx="8170863" cy="466725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Rectangle 3"/>
          <p:cNvSpPr>
            <a:spLocks noChangeArrowheads="1"/>
          </p:cNvSpPr>
          <p:nvPr/>
        </p:nvSpPr>
        <p:spPr bwMode="auto">
          <a:xfrm>
            <a:off x="1177131" y="2896409"/>
            <a:ext cx="68834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利用一元二次方程解决规则图形问题时，一般要熟悉几何图形的面积公式、周长公式或体积公式，然后利用公式进行建模并解决相关问题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192529" y="1359618"/>
            <a:ext cx="3483057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37455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  <a:cs typeface="Adobe 黑体 Std R" panose="020B0400000000000000" pitchFamily="34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21197" y="1330405"/>
            <a:ext cx="2953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规划图形的应用</a:t>
            </a:r>
            <a:endParaRPr lang="en-US" altLang="zh-CN" sz="2400" b="1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1346318" y="2042307"/>
            <a:ext cx="6899062" cy="397031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如图，要设计一本书的封面，封面长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cm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，宽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cm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，正中央是一个与整个封面长宽比例相同的矩形．如果要使四周的彩色边衬所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占面积是封面面积的四分之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上、下边衬等宽，左、右边衬等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宽，应如何设计四周边衬的宽度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结果保留小数点后一位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1553" name="Picture 1" descr="C:\Documents and Settings\Administrator\桌面\1.jpg"/>
          <p:cNvPicPr>
            <a:picLocks noChangeAspect="1" noChangeArrowheads="1"/>
          </p:cNvPicPr>
          <p:nvPr/>
        </p:nvPicPr>
        <p:blipFill>
          <a:blip r:embed="rId4"/>
          <a:srcRect l="12842" r="13559" b="2442"/>
          <a:stretch>
            <a:fillRect/>
          </a:stretch>
        </p:blipFill>
        <p:spPr bwMode="auto">
          <a:xfrm>
            <a:off x="6045899" y="3329545"/>
            <a:ext cx="2132041" cy="282609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754798" y="2148059"/>
            <a:ext cx="724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948479" y="1263461"/>
            <a:ext cx="7169137" cy="441351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分析：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封面的长宽之比是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27∶21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9∶7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，中央的矩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形的长宽之比也应是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9∶7.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设中央的矩形的长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和宽分别是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cm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cm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，由此得上、下边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衬与左、右边衬的宽度之比是　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9(3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)∶7(3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9∶7.</a:t>
            </a:r>
            <a:endParaRPr lang="zh-CN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3127804" y="3724770"/>
          <a:ext cx="251618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3" name="Equation" r:id="rId4" imgW="1320165" imgH="406400" progId="Equation.DSMT4">
                  <p:embed/>
                </p:oleObj>
              </mc:Choice>
              <mc:Fallback>
                <p:oleObj name="Equation" r:id="rId4" imgW="1320165" imgH="4064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7804" y="3724770"/>
                        <a:ext cx="2516188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pitchFamily="34" charset="-122"/>
              <a:ea typeface="Adobe 黑体 Std R" panose="020B0400000000000000" pitchFamily="34" charset="-122"/>
              <a:cs typeface="Adobe 黑体 Std R" panose="020B0400000000000000" pitchFamily="34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pitchFamily="18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pitchFamily="18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1982303" y="1500961"/>
            <a:ext cx="5913438" cy="397031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设上下边衬的宽为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左右边衬的宽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依题意得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上、下边衬的宽均为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，左、右边衬的宽均为 </a:t>
            </a:r>
            <a:r>
              <a:rPr lang="zh-CN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1.4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93879" y="1595110"/>
            <a:ext cx="504288" cy="5899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endParaRPr lang="zh-CN" altLang="en-US" sz="2400" b="1" dirty="0" smtClean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012787" y="2485760"/>
          <a:ext cx="403860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3" name="Equation" r:id="rId4" imgW="2120900" imgH="406400" progId="Equation.DSMT4">
                  <p:embed/>
                </p:oleObj>
              </mc:Choice>
              <mc:Fallback>
                <p:oleObj name="Equation" r:id="rId4" imgW="2120900" imgH="406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2787" y="2485760"/>
                        <a:ext cx="4038600" cy="773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2067423" y="3306436"/>
          <a:ext cx="605790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4" name="Equation" r:id="rId6" imgW="76504800" imgH="10363200" progId="Equation.DSMT4">
                  <p:embed/>
                </p:oleObj>
              </mc:Choice>
              <mc:Fallback>
                <p:oleObj name="Equation" r:id="rId6" imgW="76504800" imgH="103632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7423" y="3306436"/>
                        <a:ext cx="6057900" cy="820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>
        <a:noAutofit/>
      </a:bodyPr>
      <a:lstStyle>
        <a:defPPr algn="l">
          <a:lnSpc>
            <a:spcPct val="145000"/>
          </a:lnSpc>
          <a:defRPr sz="2400" b="1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1453</Words>
  <Application>WPS 演示</Application>
  <PresentationFormat>全屏显示(4:3)</PresentationFormat>
  <Paragraphs>147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15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Arial</vt:lpstr>
      <vt:lpstr>楷体</vt:lpstr>
      <vt:lpstr>Adobe 楷体 Std R</vt:lpstr>
      <vt:lpstr>Adobe 黑体 Std R</vt:lpstr>
      <vt:lpstr>黑体</vt:lpstr>
      <vt:lpstr>Calibri</vt:lpstr>
      <vt:lpstr>Gulim</vt:lpstr>
      <vt:lpstr>Comic Sans MS</vt:lpstr>
      <vt:lpstr>楷体_GB2312</vt:lpstr>
      <vt:lpstr>微软雅黑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363</cp:revision>
  <dcterms:created xsi:type="dcterms:W3CDTF">2015-12-14T01:43:00Z</dcterms:created>
  <dcterms:modified xsi:type="dcterms:W3CDTF">2018-09-03T07:17:11Z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