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315" r:id="rId3"/>
    <p:sldId id="329" r:id="rId4"/>
    <p:sldId id="317" r:id="rId5"/>
    <p:sldId id="307" r:id="rId6"/>
    <p:sldId id="318" r:id="rId7"/>
    <p:sldId id="320" r:id="rId8"/>
    <p:sldId id="321" r:id="rId9"/>
    <p:sldId id="322" r:id="rId10"/>
    <p:sldId id="295" r:id="rId11"/>
    <p:sldId id="272" r:id="rId12"/>
    <p:sldId id="324" r:id="rId13"/>
    <p:sldId id="327" r:id="rId14"/>
    <p:sldId id="330" r:id="rId15"/>
    <p:sldId id="332" r:id="rId16"/>
    <p:sldId id="331" r:id="rId17"/>
    <p:sldId id="276" r:id="rId18"/>
    <p:sldId id="328" r:id="rId19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0099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64" autoAdjust="0"/>
    <p:restoredTop sz="96231" autoAdjust="0"/>
  </p:normalViewPr>
  <p:slideViewPr>
    <p:cSldViewPr snapToGrid="0" snapToObjects="1">
      <p:cViewPr>
        <p:scale>
          <a:sx n="60" d="100"/>
          <a:sy n="60" d="100"/>
        </p:scale>
        <p:origin x="-516" y="-702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ECEF-85DF-429D-910D-7462FA2F52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3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wmf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oleObject" Target="../embeddings/oleObject8.bin"/><Relationship Id="rId7" Type="http://schemas.openxmlformats.org/officeDocument/2006/relationships/image" Target="../media/image17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8.wmf"/><Relationship Id="rId10" Type="http://schemas.openxmlformats.org/officeDocument/2006/relationships/oleObject" Target="../embeddings/oleObject10.bin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5"/>
          <p:cNvSpPr txBox="1">
            <a:spLocks noChangeArrowheads="1"/>
          </p:cNvSpPr>
          <p:nvPr/>
        </p:nvSpPr>
        <p:spPr bwMode="auto">
          <a:xfrm>
            <a:off x="5775325" y="425450"/>
            <a:ext cx="32829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第二十一章</a:t>
            </a:r>
            <a:r>
              <a:rPr kumimoji="1" lang="en-US" altLang="zh-CN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  </a:t>
            </a:r>
            <a:r>
              <a:rPr kumimoji="1"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sp>
        <p:nvSpPr>
          <p:cNvPr id="6148" name="文本框 6"/>
          <p:cNvSpPr txBox="1">
            <a:spLocks noChangeArrowheads="1"/>
          </p:cNvSpPr>
          <p:nvPr/>
        </p:nvSpPr>
        <p:spPr bwMode="auto">
          <a:xfrm>
            <a:off x="1954539" y="1427163"/>
            <a:ext cx="568617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000" b="1" dirty="0" smtClean="0">
                <a:latin typeface="宋体" panose="02010600030101010101" pitchFamily="2" charset="-122"/>
                <a:ea typeface="Adobe 黑体 Std R" panose="020B0400000000000000" pitchFamily="34" charset="-122"/>
              </a:rPr>
              <a:t>21.3  </a:t>
            </a:r>
            <a:r>
              <a:rPr kumimoji="1" lang="zh-CN" altLang="en-US" sz="3000" b="1" dirty="0" smtClean="0">
                <a:latin typeface="+mj-ea"/>
                <a:ea typeface="+mj-ea"/>
              </a:rPr>
              <a:t>实际问题与一元二次方程</a:t>
            </a:r>
            <a:endParaRPr kumimoji="1" lang="zh-CN" altLang="en-US" sz="3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0861" y="2805114"/>
            <a:ext cx="60147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第</a:t>
            </a: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2</a:t>
            </a: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课时</a:t>
            </a: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  </a:t>
            </a:r>
            <a:r>
              <a:rPr kumimoji="1" lang="zh-CN" altLang="en-US" sz="3600" b="1" spc="30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营销问题的应用</a:t>
            </a:r>
            <a:endParaRPr kumimoji="1" lang="zh-CN" altLang="en-US" sz="36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192530" y="1359618"/>
            <a:ext cx="2771356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37455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3537" y="1330405"/>
            <a:ext cx="2302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营销策划问题</a:t>
            </a:r>
            <a:endParaRPr lang="en-US" altLang="zh-CN" sz="2400" b="1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786678" y="1997639"/>
            <a:ext cx="7031011" cy="378257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某特产专卖店销售核桃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其进价为每千克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每千克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元出售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平均每天可售出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后来经过市场调查发现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单价每降低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则平均每天的销售可增加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若该专卖店销售这种核桃要想平均每天获利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2240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在平均每天获利不变的情况下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为尽可能让利于顾客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赢得市场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该店应按原售价的几折出售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948479" y="1178397"/>
            <a:ext cx="7169137" cy="510293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设每千克核桃应降价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则每千克利润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(60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此时可销售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(100+20×     )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根据题意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(60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)(100+ 20×     )=2240.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化简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   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+24=0,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解得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baseline="-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=4,  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baseline="-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∴每千克核桃应降价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元或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∵要尽可能让利于顾客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每千克核桃应降价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售价为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-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6=54(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,        ×100%=90%.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答</a:t>
            </a:r>
            <a:r>
              <a:rPr lang="en-US" altLang="zh-CN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该店应按原售价的九折出售。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830109" y="1583234"/>
          <a:ext cx="3206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72" name="Equation" r:id="rId4" imgW="177800" imgH="405765" progId="Equation.DSMT4">
                  <p:embed/>
                </p:oleObj>
              </mc:Choice>
              <mc:Fallback>
                <p:oleObj name="Equation" r:id="rId4" imgW="177800" imgH="40576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109" y="1583234"/>
                        <a:ext cx="3206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5" name="Object 3"/>
          <p:cNvGraphicFramePr>
            <a:graphicFrameLocks noChangeAspect="1"/>
          </p:cNvGraphicFramePr>
          <p:nvPr/>
        </p:nvGraphicFramePr>
        <p:xfrm>
          <a:off x="5931701" y="2081358"/>
          <a:ext cx="3206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73" name="Equation" r:id="rId6" imgW="177800" imgH="405765" progId="Equation.DSMT4">
                  <p:embed/>
                </p:oleObj>
              </mc:Choice>
              <mc:Fallback>
                <p:oleObj name="Equation" r:id="rId6" imgW="177800" imgH="405765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1701" y="2081358"/>
                        <a:ext cx="3206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6" name="Object 4"/>
          <p:cNvGraphicFramePr>
            <a:graphicFrameLocks noChangeAspect="1"/>
          </p:cNvGraphicFramePr>
          <p:nvPr/>
        </p:nvGraphicFramePr>
        <p:xfrm>
          <a:off x="4902262" y="5102995"/>
          <a:ext cx="3714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74" name="Equation" r:id="rId8" imgW="228600" imgH="406400" progId="Equation.DSMT4">
                  <p:embed/>
                </p:oleObj>
              </mc:Choice>
              <mc:Fallback>
                <p:oleObj name="Equation" r:id="rId8" imgW="228600" imgH="4064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2262" y="5102995"/>
                        <a:ext cx="371475" cy="661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709092" cy="553998"/>
            <a:chOff x="3437515" y="1408557"/>
            <a:chExt cx="1709092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1263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归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  <a:cs typeface="Adobe 黑体 Std R" panose="020B0400000000000000" pitchFamily="34" charset="-122"/>
                </a:rPr>
                <a:t>纳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Adobe 黑体 Std R" panose="020B0400000000000000" pitchFamily="34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1220526" y="2071651"/>
            <a:ext cx="738032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列一元二次方程解决利润问题的“一二三”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一个相等关系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单件利润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销售数量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总利润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两个量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单件利润、销售数量是较难表示的两个量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三检验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列方程后检验每项意义、检验方程根求解 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是否正确、作答前验根是否符合实际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886152" y="1722897"/>
            <a:ext cx="7924800" cy="3479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新华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商场销售某种冰箱，每台进货价为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2 500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调查发现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，当销售价为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2 900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元时，平均每天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售出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台；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而当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销售价每降低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元时，平均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每天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能多售出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台．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商场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要想使这种冰箱的销售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润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平均每天达到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5 000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台冰箱的定价应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多少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元？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30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－讲</a:t>
            </a:r>
            <a:endParaRPr kumimoji="1" lang="zh-CN" altLang="en-US" sz="16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1437962" y="1343414"/>
            <a:ext cx="6999288" cy="47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的主要等量关系是：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台冰箱的销售利润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平均每天销售冰箱的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数量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设每台冰箱降价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元，那么每台冰箱的定价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元，每台冰箱的销售利润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2 900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2 500)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每天销售冰箱的数量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(8+4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．这样就可以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列出一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个方程，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问题得到解决．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30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－讲</a:t>
            </a:r>
            <a:endParaRPr kumimoji="1" lang="zh-CN" altLang="en-US" sz="16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3265" name="Object 17"/>
          <p:cNvGraphicFramePr>
            <a:graphicFrameLocks noChangeAspect="1"/>
          </p:cNvGraphicFramePr>
          <p:nvPr/>
        </p:nvGraphicFramePr>
        <p:xfrm>
          <a:off x="2497317" y="4629135"/>
          <a:ext cx="384175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05" name="Equation" r:id="rId3" imgW="5181600" imgH="9448800" progId="Equation.DSMT4">
                  <p:embed/>
                </p:oleObj>
              </mc:Choice>
              <mc:Fallback>
                <p:oleObj name="Equation" r:id="rId3" imgW="5181600" imgH="9448800" progId="Equation.DSMT4">
                  <p:embed/>
                  <p:pic>
                    <p:nvPicPr>
                      <p:cNvPr id="0" name="图片 1536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317" y="4629135"/>
                        <a:ext cx="384175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92947" y="147332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1739042" y="1248818"/>
            <a:ext cx="5923017" cy="376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每台冰箱降价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元，根据题意，得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2 900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2 500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)(8+4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解这个方程，得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2 900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2 750.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，每台冰箱应定价为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2 750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元．</a:t>
            </a:r>
            <a:r>
              <a:rPr lang="zh-CN" altLang="en-US" sz="22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54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8953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>
                <a:latin typeface="楷体" pitchFamily="49" charset="-122"/>
                <a:ea typeface="楷体" pitchFamily="49" charset="-122"/>
              </a:rPr>
              <a:t>2</a:t>
            </a:r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－讲</a:t>
            </a:r>
            <a:endParaRPr kumimoji="1" lang="zh-CN" altLang="en-US" sz="16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8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196648" y="17240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26000" y="2138370"/>
          <a:ext cx="384175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9" name="Equation" r:id="rId3" imgW="5181600" imgH="9448800" progId="Equation.DSMT4">
                  <p:embed/>
                </p:oleObj>
              </mc:Choice>
              <mc:Fallback>
                <p:oleObj name="Equation" r:id="rId3" imgW="5181600" imgH="94488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000" y="2138370"/>
                        <a:ext cx="384175" cy="70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33650" y="2419350"/>
            <a:ext cx="3171825" cy="1143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550" y="1943100"/>
            <a:ext cx="408207" cy="142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49143" y="2106926"/>
            <a:ext cx="68595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解决利润问题常用的关系有：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）利润＝售价－进价．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）利润率＝          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×100%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＝                  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×100%.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）售价＝进价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＋利润率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）总利润＝单个利润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销售量＝总收入－总支出．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3233507" y="3135715"/>
          <a:ext cx="661988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2" name="公式" r:id="rId4" imgW="368300" imgH="406400" progId="Equation.3">
                  <p:embed/>
                </p:oleObj>
              </mc:Choice>
              <mc:Fallback>
                <p:oleObj name="公式" r:id="rId4" imgW="368300" imgH="406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3507" y="3135715"/>
                        <a:ext cx="661988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4089400" y="2667000"/>
          <a:ext cx="9144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3" name="Equation" r:id="rId6" imgW="114300" imgH="177800" progId="Equation.DSMT4">
                  <p:embed/>
                </p:oleObj>
              </mc:Choice>
              <mc:Fallback>
                <p:oleObj name="Equation" r:id="rId6" imgW="114300" imgH="177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0" y="2667000"/>
                        <a:ext cx="914400" cy="20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4089400" y="2667000"/>
          <a:ext cx="9144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4" name="Equation" r:id="rId8" imgW="114300" imgH="177800" progId="Equation.DSMT4">
                  <p:embed/>
                </p:oleObj>
              </mc:Choice>
              <mc:Fallback>
                <p:oleObj name="Equation" r:id="rId8" imgW="114300" imgH="177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0" y="2667000"/>
                        <a:ext cx="914400" cy="20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5" name="Equation" r:id="rId9" imgW="114300" imgH="177800" progId="Equation.DSMT4">
                  <p:embed/>
                </p:oleObj>
              </mc:Choice>
              <mc:Fallback>
                <p:oleObj name="Equation" r:id="rId9" imgW="114300" imgH="177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186143" y="3135715"/>
          <a:ext cx="134620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6" name="Equation" r:id="rId10" imgW="748665" imgH="406400" progId="Equation.DSMT4">
                  <p:embed/>
                </p:oleObj>
              </mc:Choice>
              <mc:Fallback>
                <p:oleObj name="Equation" r:id="rId10" imgW="748665" imgH="4064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6143" y="3135715"/>
                        <a:ext cx="1346200" cy="730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679291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P55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随堂练习</a:t>
            </a:r>
            <a:endParaRPr lang="en-US" altLang="zh-CN" sz="28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3588" y="2141538"/>
            <a:ext cx="4392612" cy="1113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营销利润问题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营销策划问题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4671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2813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390900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8197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0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1147263" y="2541706"/>
            <a:ext cx="697597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</a:rPr>
              <a:t>    随着社会的不断发展，营销问题在我们的生活中越来越重要，今天我们就来学习一下利用一元二次方程解决与营销有关的问题</a:t>
            </a:r>
            <a:r>
              <a:rPr lang="en-US" altLang="zh-CN" sz="2400" b="1" dirty="0" smtClean="0">
                <a:latin typeface="+mn-ea"/>
              </a:rPr>
              <a:t>.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gray">
          <a:xfrm flipH="1">
            <a:off x="2428874" y="1962725"/>
            <a:ext cx="2589841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245" name="AutoShape 2"/>
          <p:cNvSpPr>
            <a:spLocks noChangeArrowheads="1"/>
          </p:cNvSpPr>
          <p:nvPr/>
        </p:nvSpPr>
        <p:spPr bwMode="gray">
          <a:xfrm flipH="1">
            <a:off x="792163" y="1962725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097088" y="175323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>
                <a:solidFill>
                  <a:srgbClr val="FFFFFF"/>
                </a:solidFill>
                <a:latin typeface="+mn-lt"/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latin typeface="+mn-lt"/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10247" name="文本框 27"/>
          <p:cNvSpPr txBox="1">
            <a:spLocks noChangeArrowheads="1"/>
          </p:cNvSpPr>
          <p:nvPr/>
        </p:nvSpPr>
        <p:spPr bwMode="auto">
          <a:xfrm>
            <a:off x="904875" y="1940500"/>
            <a:ext cx="1184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10248" name="文本框 28"/>
          <p:cNvSpPr txBox="1">
            <a:spLocks noChangeArrowheads="1"/>
          </p:cNvSpPr>
          <p:nvPr/>
        </p:nvSpPr>
        <p:spPr bwMode="auto">
          <a:xfrm>
            <a:off x="2842325" y="1945263"/>
            <a:ext cx="221201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营销利润问题</a:t>
            </a:r>
            <a:endParaRPr lang="en-US" altLang="zh-CN" sz="24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图片 4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145128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1439413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7"/>
          <p:cNvSpPr txBox="1"/>
          <p:nvPr/>
        </p:nvSpPr>
        <p:spPr>
          <a:xfrm>
            <a:off x="847609" y="2764921"/>
            <a:ext cx="7418731" cy="279223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两年前生产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甲种药品的成本是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元，生产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1 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乙种药品的成本是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6 000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元．随着生产技术的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进步，现在生产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甲种药品的成本是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乙种药品的成本是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3 600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元．哪种药品成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本的年平均下降率较大？</a:t>
            </a:r>
            <a:r>
              <a:rPr lang="zh-CN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101313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1001263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55018" y="1652154"/>
            <a:ext cx="7482118" cy="33239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分析：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容易求出，甲种药品成本的年平均下降额为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(5 000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3 000)÷2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，乙种药品成本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的年平均下降额为</a:t>
            </a:r>
            <a:r>
              <a:rPr 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(6 000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3 600)÷2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1 200(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b="1" spc="-15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显然，乙种药品成本的年平均下降额较大．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但是，年平均下降额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不等同于年平均下降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百分数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1022663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1010788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23143" y="1495179"/>
            <a:ext cx="6238887" cy="35932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设甲种药品成本的年平均下降率为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，则一年后甲种</a:t>
            </a:r>
            <a:endParaRPr lang="en-US" altLang="zh-CN" sz="2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药品成本为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5 000(1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两年后甲种药品成本为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5 000(1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元，于是有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5 000(1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3 000.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解方程，得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5000"/>
              </a:lnSpc>
            </a:pP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≈0.225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≈1.775.</a:t>
            </a:r>
            <a:endParaRPr 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根据问题的实际意义，甲种药品成本的年平均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下降率约为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22.5%.</a:t>
            </a:r>
            <a:r>
              <a:rPr lang="zh-CN" altLang="en-US" sz="2200" dirty="0" smtClean="0"/>
              <a:t>         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95598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944113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12780" y="1352631"/>
            <a:ext cx="7098227" cy="4985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乙种药品成本的年平均下降率是多少？请比较两种药品成本的年平均下降率．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设乙种药品的年平均下降率为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，列方程得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6000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－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=3600.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解方程，得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≈0.225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≈1.775.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根据问题的实际意义，乙种药品成本的年平均下降率约为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22.5%.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综上所述，甲乙两种药品成本的年平均下降率相同，都是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22.5%.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1003613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991738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89792" y="1635713"/>
            <a:ext cx="6709595" cy="37914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思考：</a:t>
            </a:r>
            <a:r>
              <a:rPr lang="zh-CN" altLang="en-US" sz="2400" b="1" dirty="0" smtClean="0"/>
              <a:t>经过计算，你能得出什么结论？成本下降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</a:t>
            </a:r>
            <a:r>
              <a:rPr lang="zh-CN" altLang="en-US" sz="2400" b="1" dirty="0" smtClean="0"/>
              <a:t>额大的药品，它的成本下降率一定也大吗？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      </a:t>
            </a:r>
            <a:r>
              <a:rPr lang="zh-CN" altLang="en-US" sz="2400" b="1" dirty="0" smtClean="0"/>
              <a:t>应怎样全面地比较几个对象的变化状况？</a:t>
            </a:r>
            <a:endParaRPr lang="en-US" altLang="zh-CN" sz="2400" b="1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结论：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甲乙两种药的平均下降率相同；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成本下降额较大的药品，它的成本下降  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率不一定较大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不但要考虑它们的平均下降     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额，而且要考虑它们的平均下降率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en-US" sz="2400" b="1" dirty="0" smtClean="0">
              <a:solidFill>
                <a:srgbClr val="FF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3127" y="1434200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83182" y="1336100"/>
            <a:ext cx="6713208" cy="442582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某种品牌运动服经过两次降价，每件零售价由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元降为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元，已知两次降价的百分率相同，求每次降价的百分率．设每次降价的百分率为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，下面所列的方程中正确的是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560(1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  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560(1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</a:t>
            </a:r>
            <a:endParaRPr lang="zh-CN" alt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560(1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  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560(1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</a:t>
            </a:r>
            <a:endParaRPr lang="zh-CN" alt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720662" y="2883882"/>
            <a:ext cx="851338" cy="4951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>
        <a:noAutofit/>
      </a:bodyPr>
      <a:lstStyle>
        <a:defPPr algn="l">
          <a:lnSpc>
            <a:spcPct val="145000"/>
          </a:lnSpc>
          <a:defRPr sz="2400" b="1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2440</Words>
  <Application>WPS 演示</Application>
  <PresentationFormat>全屏显示(4:3)</PresentationFormat>
  <Paragraphs>169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17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Arial</vt:lpstr>
      <vt:lpstr>楷体</vt:lpstr>
      <vt:lpstr>Adobe 楷体 Std R</vt:lpstr>
      <vt:lpstr>Adobe 黑体 Std R</vt:lpstr>
      <vt:lpstr>黑体</vt:lpstr>
      <vt:lpstr>Calibri</vt:lpstr>
      <vt:lpstr>Gulim</vt:lpstr>
      <vt:lpstr>Comic Sans MS</vt:lpstr>
      <vt:lpstr>楷体_GB2312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342</cp:revision>
  <dcterms:created xsi:type="dcterms:W3CDTF">2015-12-14T01:43:00Z</dcterms:created>
  <dcterms:modified xsi:type="dcterms:W3CDTF">2018-09-03T07:17:31Z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