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315" r:id="rId3"/>
    <p:sldId id="321" r:id="rId4"/>
    <p:sldId id="317" r:id="rId5"/>
    <p:sldId id="322" r:id="rId6"/>
    <p:sldId id="307" r:id="rId7"/>
    <p:sldId id="323" r:id="rId8"/>
    <p:sldId id="329" r:id="rId9"/>
    <p:sldId id="325" r:id="rId10"/>
    <p:sldId id="333" r:id="rId11"/>
    <p:sldId id="327" r:id="rId12"/>
    <p:sldId id="272" r:id="rId13"/>
    <p:sldId id="330" r:id="rId14"/>
    <p:sldId id="320" r:id="rId15"/>
    <p:sldId id="276" r:id="rId16"/>
    <p:sldId id="332" r:id="rId17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  <a:srgbClr val="0099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5" autoAdjust="0"/>
    <p:restoredTop sz="96231" autoAdjust="0"/>
  </p:normalViewPr>
  <p:slideViewPr>
    <p:cSldViewPr snapToGrid="0" snapToObjects="1">
      <p:cViewPr>
        <p:scale>
          <a:sx n="60" d="100"/>
          <a:sy n="60" d="100"/>
        </p:scale>
        <p:origin x="-558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ECEF-85DF-429D-910D-7462FA2F52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1.wmf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wmf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5"/>
          <p:cNvSpPr txBox="1">
            <a:spLocks noChangeArrowheads="1"/>
          </p:cNvSpPr>
          <p:nvPr/>
        </p:nvSpPr>
        <p:spPr bwMode="auto">
          <a:xfrm>
            <a:off x="5775325" y="425450"/>
            <a:ext cx="276710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第二章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  </a:t>
            </a:r>
            <a:r>
              <a:rPr kumimoji="1"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sp>
        <p:nvSpPr>
          <p:cNvPr id="6148" name="文本框 6"/>
          <p:cNvSpPr txBox="1">
            <a:spLocks noChangeArrowheads="1"/>
          </p:cNvSpPr>
          <p:nvPr/>
        </p:nvSpPr>
        <p:spPr bwMode="auto">
          <a:xfrm>
            <a:off x="2049135" y="1427163"/>
            <a:ext cx="46330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000" b="1" dirty="0" smtClean="0">
                <a:latin typeface="宋体" panose="02010600030101010101" pitchFamily="2" charset="-122"/>
                <a:ea typeface="Adobe 黑体 Std R" panose="020B0400000000000000" pitchFamily="34" charset="-122"/>
              </a:rPr>
              <a:t>2.6  </a:t>
            </a:r>
            <a:r>
              <a:rPr kumimoji="1" lang="zh-CN" altLang="en-US" sz="3000" b="1" dirty="0">
                <a:latin typeface="+mj-ea"/>
                <a:ea typeface="+mj-ea"/>
              </a:rPr>
              <a:t> </a:t>
            </a:r>
            <a:r>
              <a:rPr kumimoji="1" lang="zh-CN" altLang="en-US" sz="3000" b="1" dirty="0" smtClean="0">
                <a:latin typeface="+mj-ea"/>
                <a:ea typeface="+mj-ea"/>
              </a:rPr>
              <a:t> 应用一元二次方程</a:t>
            </a:r>
            <a:endParaRPr kumimoji="1" lang="zh-CN" altLang="en-US" sz="3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1585" y="2805114"/>
            <a:ext cx="60147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第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3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  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一般问题的应用</a:t>
            </a:r>
            <a:endParaRPr kumimoji="1" lang="zh-CN" altLang="en-US" sz="36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6191" y="1986010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46246" y="1887910"/>
            <a:ext cx="6713208" cy="223824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早期，甲肝流行，传染性很强，曾有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人同时患上甲肝．在一天内，一人平均能传染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人，经过两天传染后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人患上甲肝，则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52817" y="1046254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574939" y="1046254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027148" y="3070094"/>
            <a:ext cx="851338" cy="4951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192530" y="1359618"/>
            <a:ext cx="2899731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3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0592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68495" y="1298873"/>
            <a:ext cx="15035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-15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计数问题</a:t>
            </a:r>
            <a:endParaRPr lang="en-US" altLang="zh-CN" sz="2600" b="1" spc="-150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948479" y="2177836"/>
            <a:ext cx="7169137" cy="147732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要组织一次篮球联赛，赛制为单循环形式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每两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队之间都赛一场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，计划安排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场比赛，应邀请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多少个球队参加比赛？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1586893" y="3557399"/>
            <a:ext cx="5854448" cy="279223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设应邀请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个球队参加比赛，可得到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方程可化为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30=0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=6,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(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舍去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所以应邀请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个球队参加比赛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3527" y="368352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dirty="0"/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2332311" y="4026459"/>
          <a:ext cx="1871663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1" name="Equation" r:id="rId4" imgW="24079200" imgH="9753600" progId="Equation.DSMT4">
                  <p:embed/>
                </p:oleObj>
              </mc:Choice>
              <mc:Fallback>
                <p:oleObj name="Equation" r:id="rId4" imgW="24079200" imgH="9753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2311" y="4026459"/>
                        <a:ext cx="1871663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192531" y="1359618"/>
            <a:ext cx="3183510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60666" y="2842317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4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0592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115793" y="1298873"/>
            <a:ext cx="16459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spc="-15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数字问题</a:t>
            </a:r>
            <a:endParaRPr lang="en-US" altLang="zh-CN" sz="2600" b="1" spc="-150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948479" y="2020176"/>
            <a:ext cx="7169137" cy="101566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有一个两位数等于其各位数字之积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倍，其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十位数字比个位数字小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，求这个两位数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47396" y="2979436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</a:t>
            </a:r>
            <a:endParaRPr lang="zh-CN" altLang="en-US" dirty="0"/>
          </a:p>
        </p:txBody>
      </p:sp>
      <p:sp>
        <p:nvSpPr>
          <p:cNvPr id="34" name="内容占位符 7"/>
          <p:cNvSpPr txBox="1"/>
          <p:nvPr/>
        </p:nvSpPr>
        <p:spPr>
          <a:xfrm>
            <a:off x="1642184" y="2932138"/>
            <a:ext cx="6027352" cy="332398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设这个两位数个位数字为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，则十位数字为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，这个两位数字是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+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根据题意，得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+20=0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解得，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=4,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(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不合题意，舍去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这个两位数是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4272586" y="4701979"/>
          <a:ext cx="284162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4" name="Equation" r:id="rId4" imgW="152400" imgH="405765" progId="Equation.DSMT4">
                  <p:embed/>
                </p:oleObj>
              </mc:Choice>
              <mc:Fallback>
                <p:oleObj name="Equation" r:id="rId4" imgW="152400" imgH="405765" progId="Equation.DSMT4">
                  <p:embed/>
                  <p:pic>
                    <p:nvPicPr>
                      <p:cNvPr id="0" name="图片 1300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2586" y="4701979"/>
                        <a:ext cx="284162" cy="75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9"/>
          <p:cNvGrpSpPr/>
          <p:nvPr/>
        </p:nvGrpSpPr>
        <p:grpSpPr>
          <a:xfrm>
            <a:off x="7547413" y="857062"/>
            <a:ext cx="1116279" cy="369332"/>
            <a:chOff x="7547413" y="857062"/>
            <a:chExt cx="1116279" cy="369332"/>
          </a:xfrm>
        </p:grpSpPr>
        <p:sp>
          <p:nvSpPr>
            <p:cNvPr id="31" name="矩形 30"/>
            <p:cNvSpPr/>
            <p:nvPr/>
          </p:nvSpPr>
          <p:spPr>
            <a:xfrm>
              <a:off x="7547413" y="857062"/>
              <a:ext cx="1116279" cy="35076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57660" y="857062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pitchFamily="18" charset="-122"/>
                </a:rPr>
                <a:t>知</a:t>
              </a:r>
              <a:r>
                <a:rPr kumimoji="1" lang="en-US" altLang="zh-CN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4</a:t>
              </a:r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pitchFamily="18" charset="-122"/>
                </a:rPr>
                <a:t>－讲</a:t>
              </a:r>
              <a:endParaRPr kumimoji="1" lang="zh-CN" altLang="en-US" b="1" dirty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5" name="组 7"/>
          <p:cNvGrpSpPr/>
          <p:nvPr/>
        </p:nvGrpSpPr>
        <p:grpSpPr>
          <a:xfrm>
            <a:off x="3653956" y="1408557"/>
            <a:ext cx="1854517" cy="553998"/>
            <a:chOff x="3437515" y="1408557"/>
            <a:chExt cx="1854517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35806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总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dobe 黑体 Std R" panose="020B0400000000000000" pitchFamily="34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1240977" y="2210544"/>
            <a:ext cx="7064627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列一元二次方程解应用题时，求得的根还必须进行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验根，一看是否是所列方程的根，二看是否符合问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题的实际意义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如本题中解得</a:t>
            </a:r>
            <a:r>
              <a:rPr lang="en-US" altLang="zh-CN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，虽是一元二次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方程的解，但由于个位数字只能取整数，故</a:t>
            </a:r>
            <a:r>
              <a:rPr lang="en-US" altLang="zh-CN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一个根不符合实际意义，应舍去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本题采用了间接设元方式，可以使复杂的问题简单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化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5589598" y="3168245"/>
          <a:ext cx="275627" cy="735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6" name="Equation" r:id="rId4" imgW="152400" imgH="405765" progId="Equation.DSMT4">
                  <p:embed/>
                </p:oleObj>
              </mc:Choice>
              <mc:Fallback>
                <p:oleObj name="Equation" r:id="rId4" imgW="152400" imgH="40576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9598" y="3168245"/>
                        <a:ext cx="275627" cy="7350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51946" y="3672027"/>
          <a:ext cx="274637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7" name="Equation" r:id="rId6" imgW="152400" imgH="405765" progId="Equation.DSMT4">
                  <p:embed/>
                </p:oleObj>
              </mc:Choice>
              <mc:Fallback>
                <p:oleObj name="Equation" r:id="rId6" imgW="152400" imgH="405765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1946" y="3672027"/>
                        <a:ext cx="274637" cy="735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76213" y="2131189"/>
            <a:ext cx="68595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列一元二次方程解实际应用问题有哪些步骤？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列方程解实际问题时要注意以下两点：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求得的结果需要检验，看是否符合问题的实际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设未知数可直接设元，也可间接设元</a:t>
            </a:r>
            <a:r>
              <a:rPr lang="en-US" altLang="zh-C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253147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P55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2.10T3-4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323664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137927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250639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02333" y="2234873"/>
            <a:ext cx="4630141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增长率问题</a:t>
            </a:r>
            <a:r>
              <a:rPr lang="en-US" altLang="zh-CN" sz="2400" b="1" dirty="0"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    </a:t>
            </a:r>
            <a:r>
              <a:rPr lang="zh-CN" altLang="en-US" sz="2400" b="1" dirty="0" smtClean="0">
                <a:latin typeface="+mn-ea"/>
                <a:ea typeface="+mn-ea"/>
              </a:rPr>
              <a:t>传播问题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>
              <a:lnSpc>
                <a:spcPct val="135000"/>
              </a:lnSpc>
              <a:defRPr/>
            </a:pPr>
            <a:r>
              <a:rPr lang="zh-CN" altLang="en-US" sz="2400" b="1" dirty="0" smtClean="0">
                <a:latin typeface="+mn-ea"/>
              </a:rPr>
              <a:t>计数问题</a:t>
            </a:r>
            <a:r>
              <a:rPr lang="en-US" altLang="zh-CN" sz="2400" b="1" dirty="0"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      </a:t>
            </a:r>
            <a:r>
              <a:rPr lang="zh-CN" altLang="en-US" sz="2400" b="1" dirty="0" smtClean="0">
                <a:latin typeface="+mn-ea"/>
                <a:ea typeface="+mn-ea"/>
              </a:rPr>
              <a:t>数字</a:t>
            </a:r>
            <a:r>
              <a:rPr lang="zh-CN" altLang="en-US" sz="2400" b="1" dirty="0">
                <a:latin typeface="+mn-ea"/>
                <a:ea typeface="+mn-ea"/>
              </a:rPr>
              <a:t>问题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4003144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817407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926944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854044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5084232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854044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5084232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854044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5084232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5319181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5319181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8197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144944" y="2280264"/>
            <a:ext cx="69296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解一元二次方程有哪些方法？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开平方法、配方法、公式法、因式分解法．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列一元一次方程解应用题的步骤？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①审题，②设出未知数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③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找等量关系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④列方程，    ⑤解方程，   ⑥答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8197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144944" y="2280264"/>
            <a:ext cx="69296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    同</a:t>
            </a:r>
            <a:r>
              <a:rPr lang="zh-CN" altLang="en-US" sz="2400" b="1" dirty="0">
                <a:latin typeface="+mn-ea"/>
                <a:ea typeface="+mn-ea"/>
              </a:rPr>
              <a:t>一元一次方程、二元一次方程</a:t>
            </a:r>
            <a:r>
              <a:rPr lang="en-US" altLang="en-US" sz="2400" b="1" dirty="0">
                <a:latin typeface="+mn-ea"/>
                <a:ea typeface="+mn-ea"/>
              </a:rPr>
              <a:t>(</a:t>
            </a:r>
            <a:r>
              <a:rPr lang="zh-CN" altLang="en-US" sz="2400" b="1" dirty="0">
                <a:latin typeface="+mn-ea"/>
                <a:ea typeface="+mn-ea"/>
              </a:rPr>
              <a:t>组</a:t>
            </a:r>
            <a:r>
              <a:rPr lang="en-US" altLang="en-US" sz="2400" b="1" dirty="0">
                <a:latin typeface="+mn-ea"/>
                <a:ea typeface="+mn-ea"/>
              </a:rPr>
              <a:t>)</a:t>
            </a:r>
            <a:r>
              <a:rPr lang="zh-CN" altLang="en-US" sz="2400" b="1" dirty="0">
                <a:latin typeface="+mn-ea"/>
                <a:ea typeface="+mn-ea"/>
              </a:rPr>
              <a:t>等一样，一元二次方程也可以作为反映某些实际问题</a:t>
            </a:r>
            <a:r>
              <a:rPr lang="zh-CN" altLang="en-US" sz="2400" b="1" dirty="0" smtClean="0">
                <a:latin typeface="+mn-ea"/>
                <a:ea typeface="+mn-ea"/>
              </a:rPr>
              <a:t>中数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量</a:t>
            </a:r>
            <a:r>
              <a:rPr lang="zh-CN" altLang="en-US" sz="2400" b="1" dirty="0">
                <a:latin typeface="+mn-ea"/>
                <a:ea typeface="+mn-ea"/>
              </a:rPr>
              <a:t>关系的数学模型．本节继续讨论如何利用一</a:t>
            </a:r>
            <a:r>
              <a:rPr lang="zh-CN" altLang="en-US" sz="2400" b="1" dirty="0" smtClean="0">
                <a:latin typeface="+mn-ea"/>
                <a:ea typeface="+mn-ea"/>
              </a:rPr>
              <a:t>元</a:t>
            </a:r>
            <a:endParaRPr lang="en-US" altLang="zh-CN" sz="2400" b="1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二次方程</a:t>
            </a:r>
            <a:r>
              <a:rPr lang="zh-CN" altLang="en-US" sz="2400" b="1" dirty="0">
                <a:latin typeface="+mn-ea"/>
                <a:ea typeface="+mn-ea"/>
              </a:rPr>
              <a:t>解决实际问题</a:t>
            </a:r>
            <a:r>
              <a:rPr lang="zh-CN" altLang="en-US" sz="2400" b="1" dirty="0" smtClean="0">
                <a:latin typeface="+mn-ea"/>
                <a:ea typeface="+mn-ea"/>
              </a:rPr>
              <a:t>．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gray">
          <a:xfrm flipH="1">
            <a:off x="2464499" y="2081475"/>
            <a:ext cx="289577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5" name="AutoShape 2"/>
          <p:cNvSpPr>
            <a:spLocks noChangeArrowheads="1"/>
          </p:cNvSpPr>
          <p:nvPr/>
        </p:nvSpPr>
        <p:spPr bwMode="gray">
          <a:xfrm flipH="1">
            <a:off x="827788" y="2081475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132713" y="187198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rgbClr val="FFFFFF"/>
                </a:solidFill>
                <a:latin typeface="+mn-lt"/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latin typeface="+mn-lt"/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10247" name="文本框 27"/>
          <p:cNvSpPr txBox="1">
            <a:spLocks noChangeArrowheads="1"/>
          </p:cNvSpPr>
          <p:nvPr/>
        </p:nvSpPr>
        <p:spPr bwMode="auto">
          <a:xfrm>
            <a:off x="940500" y="2059250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10248" name="文本框 28"/>
          <p:cNvSpPr txBox="1">
            <a:spLocks noChangeArrowheads="1"/>
          </p:cNvSpPr>
          <p:nvPr/>
        </p:nvSpPr>
        <p:spPr bwMode="auto">
          <a:xfrm>
            <a:off x="2968453" y="2048247"/>
            <a:ext cx="21763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增长率问题</a:t>
            </a:r>
            <a:endParaRPr lang="en-US" altLang="zh-CN" sz="24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45128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143941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1115761" y="3353560"/>
            <a:ext cx="7053467" cy="16842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增长率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问题经常用公式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为增长或下降后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为增长率，“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”表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 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次增长或下降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948849" y="3478996"/>
          <a:ext cx="167616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4" name="Equation" r:id="rId4" imgW="20116800" imgH="5486400" progId="Equation.DSMT4">
                  <p:embed/>
                </p:oleObj>
              </mc:Choice>
              <mc:Fallback>
                <p:oleObj name="Equation" r:id="rId4" imgW="20116800" imgH="5486400" progId="Equation.DSMT4">
                  <p:embed/>
                  <p:pic>
                    <p:nvPicPr>
                      <p:cNvPr id="0" name="对象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8849" y="3478996"/>
                        <a:ext cx="167616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3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729395" y="1009840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792258" y="997965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928445" y="1385358"/>
            <a:ext cx="7053467" cy="175432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有雪融超市今年的营业额为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万元，计划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的营业额为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403.2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万元，求平均每年增长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百分率？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 bwMode="auto">
          <a:xfrm>
            <a:off x="1914634" y="3323262"/>
            <a:ext cx="3419475" cy="1545493"/>
            <a:chOff x="6569931" y="1590831"/>
            <a:chExt cx="3419679" cy="1545513"/>
          </a:xfrm>
        </p:grpSpPr>
        <p:sp>
          <p:nvSpPr>
            <p:cNvPr id="29" name="云形标注 28"/>
            <p:cNvSpPr/>
            <p:nvPr/>
          </p:nvSpPr>
          <p:spPr>
            <a:xfrm>
              <a:off x="6569931" y="1590831"/>
              <a:ext cx="3419679" cy="1545513"/>
            </a:xfrm>
            <a:prstGeom prst="cloudCallout">
              <a:avLst>
                <a:gd name="adj1" fmla="val -70162"/>
                <a:gd name="adj2" fmla="val 5923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0" name="矩形 37"/>
            <p:cNvSpPr>
              <a:spLocks noChangeArrowheads="1"/>
            </p:cNvSpPr>
            <p:nvPr/>
          </p:nvSpPr>
          <p:spPr bwMode="auto">
            <a:xfrm>
              <a:off x="7045909" y="1809581"/>
              <a:ext cx="2467721" cy="1108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审清题意，今年    </a:t>
              </a:r>
              <a:endPara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到后年间隔</a:t>
              </a:r>
              <a:r>
                <a:rPr lang="en-US" altLang="zh-CN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endPara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5879607" y="3178582"/>
            <a:ext cx="2910040" cy="1645279"/>
            <a:chOff x="6569931" y="1590831"/>
            <a:chExt cx="3684425" cy="1898478"/>
          </a:xfrm>
        </p:grpSpPr>
        <p:sp>
          <p:nvSpPr>
            <p:cNvPr id="36" name="云形标注 35"/>
            <p:cNvSpPr/>
            <p:nvPr/>
          </p:nvSpPr>
          <p:spPr>
            <a:xfrm>
              <a:off x="6569931" y="1590831"/>
              <a:ext cx="3684425" cy="1764173"/>
            </a:xfrm>
            <a:prstGeom prst="cloudCallout">
              <a:avLst>
                <a:gd name="adj1" fmla="val -70162"/>
                <a:gd name="adj2" fmla="val 59231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7" name="矩形 37"/>
            <p:cNvSpPr>
              <a:spLocks noChangeArrowheads="1"/>
            </p:cNvSpPr>
            <p:nvPr/>
          </p:nvSpPr>
          <p:spPr bwMode="auto">
            <a:xfrm>
              <a:off x="7045909" y="1809580"/>
              <a:ext cx="3208447" cy="1679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根据增长率的等量关系列出方程</a:t>
              </a:r>
              <a:endPara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9" name="Text Box 16"/>
          <p:cNvSpPr txBox="1">
            <a:spLocks noChangeArrowheads="1"/>
          </p:cNvSpPr>
          <p:nvPr/>
        </p:nvSpPr>
        <p:spPr bwMode="auto">
          <a:xfrm>
            <a:off x="1240506" y="5923836"/>
            <a:ext cx="4752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平均每年的增长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1171028" y="3115326"/>
            <a:ext cx="65516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平均每年增长的百分率为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题意得：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1" name="对象 50"/>
          <p:cNvGraphicFramePr>
            <a:graphicFrameLocks noChangeAspect="1"/>
          </p:cNvGraphicFramePr>
          <p:nvPr/>
        </p:nvGraphicFramePr>
        <p:xfrm>
          <a:off x="1999343" y="3697156"/>
          <a:ext cx="248904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56" name="Equation" r:id="rId3" imgW="29870400" imgH="5486400" progId="Equation.DSMT4">
                  <p:embed/>
                </p:oleObj>
              </mc:Choice>
              <mc:Fallback>
                <p:oleObj name="Equation" r:id="rId3" imgW="29870400" imgH="5486400" progId="Equation.DSMT4">
                  <p:embed/>
                  <p:pic>
                    <p:nvPicPr>
                      <p:cNvPr id="0" name="图片 1290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9343" y="3697156"/>
                        <a:ext cx="248904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51"/>
          <p:cNvGraphicFramePr>
            <a:graphicFrameLocks noChangeAspect="1"/>
          </p:cNvGraphicFramePr>
          <p:nvPr/>
        </p:nvGraphicFramePr>
        <p:xfrm>
          <a:off x="1983577" y="4271228"/>
          <a:ext cx="1854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57" name="Equation" r:id="rId5" imgW="22250400" imgH="5486400" progId="Equation.DSMT4">
                  <p:embed/>
                </p:oleObj>
              </mc:Choice>
              <mc:Fallback>
                <p:oleObj name="Equation" r:id="rId5" imgW="22250400" imgH="5486400" progId="Equation.DSMT4">
                  <p:embed/>
                  <p:pic>
                    <p:nvPicPr>
                      <p:cNvPr id="0" name="图片 129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3577" y="4271228"/>
                        <a:ext cx="18542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954357" y="4830762"/>
            <a:ext cx="474600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±1.2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舍去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 bwMode="auto">
          <a:xfrm>
            <a:off x="4052952" y="4451686"/>
            <a:ext cx="2562313" cy="1019464"/>
            <a:chOff x="6569931" y="1590831"/>
            <a:chExt cx="3419679" cy="1545513"/>
          </a:xfrm>
        </p:grpSpPr>
        <p:sp>
          <p:nvSpPr>
            <p:cNvPr id="33" name="云形标注 32"/>
            <p:cNvSpPr/>
            <p:nvPr/>
          </p:nvSpPr>
          <p:spPr>
            <a:xfrm>
              <a:off x="6569931" y="1590831"/>
              <a:ext cx="3419679" cy="1545513"/>
            </a:xfrm>
            <a:prstGeom prst="cloudCallout">
              <a:avLst>
                <a:gd name="adj1" fmla="val -16632"/>
                <a:gd name="adj2" fmla="val -14954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34" name="矩形 37"/>
            <p:cNvSpPr>
              <a:spLocks noChangeArrowheads="1"/>
            </p:cNvSpPr>
            <p:nvPr/>
          </p:nvSpPr>
          <p:spPr bwMode="auto">
            <a:xfrm>
              <a:off x="7045909" y="1809581"/>
              <a:ext cx="2467721" cy="535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设未知数</a:t>
              </a:r>
              <a:endPara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2" y="1408113"/>
            <a:ext cx="1905539" cy="553998"/>
            <a:chOff x="3437515" y="1408557"/>
            <a:chExt cx="1906592" cy="553959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410139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总    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319213" y="2487613"/>
            <a:ext cx="6916538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列一元二次方程解应用题的一般步骤可归结为六个字：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审、设、列、解、验、答．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一般情况下，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不写出来，但它是关键的一步，只有审清题意，才能准确列出方程．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3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729395" y="1183266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792258" y="1171391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879271" y="2344536"/>
            <a:ext cx="7498639" cy="120032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有一个人患了流感，经过两轮传染后共有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患了流感，每轮传染中平均一个人传染了几个人？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gray">
          <a:xfrm flipH="1">
            <a:off x="2637925" y="1561197"/>
            <a:ext cx="2895777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gray">
          <a:xfrm flipH="1">
            <a:off x="1001214" y="1561197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11"/>
          <p:cNvSpPr>
            <a:spLocks noChangeArrowheads="1"/>
          </p:cNvSpPr>
          <p:nvPr/>
        </p:nvSpPr>
        <p:spPr bwMode="gray">
          <a:xfrm>
            <a:off x="2306139" y="1351710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 smtClean="0">
                <a:solidFill>
                  <a:srgbClr val="FFFFFF"/>
                </a:solidFill>
                <a:latin typeface="+mn-lt"/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latin typeface="+mn-lt"/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26" name="文本框 27"/>
          <p:cNvSpPr txBox="1">
            <a:spLocks noChangeArrowheads="1"/>
          </p:cNvSpPr>
          <p:nvPr/>
        </p:nvSpPr>
        <p:spPr bwMode="auto">
          <a:xfrm>
            <a:off x="1113926" y="1538972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31" name="文本框 28"/>
          <p:cNvSpPr txBox="1">
            <a:spLocks noChangeArrowheads="1"/>
          </p:cNvSpPr>
          <p:nvPr/>
        </p:nvSpPr>
        <p:spPr bwMode="auto">
          <a:xfrm>
            <a:off x="3189177" y="1527969"/>
            <a:ext cx="1650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传播问题</a:t>
            </a:r>
            <a:endParaRPr lang="en-US" altLang="zh-CN" sz="24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3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713629" y="1025606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776492" y="1013731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下箭头 52"/>
          <p:cNvSpPr/>
          <p:nvPr/>
        </p:nvSpPr>
        <p:spPr>
          <a:xfrm>
            <a:off x="1859149" y="4157425"/>
            <a:ext cx="439387" cy="26124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下箭头 53"/>
          <p:cNvSpPr/>
          <p:nvPr/>
        </p:nvSpPr>
        <p:spPr>
          <a:xfrm>
            <a:off x="1847275" y="2032177"/>
            <a:ext cx="439387" cy="30972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下箭头 54"/>
          <p:cNvSpPr/>
          <p:nvPr/>
        </p:nvSpPr>
        <p:spPr>
          <a:xfrm>
            <a:off x="1847275" y="5053641"/>
            <a:ext cx="439387" cy="26124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下箭头 55"/>
          <p:cNvSpPr/>
          <p:nvPr/>
        </p:nvSpPr>
        <p:spPr>
          <a:xfrm>
            <a:off x="1906650" y="3021318"/>
            <a:ext cx="439387" cy="497669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>
            <a:off x="1196489" y="1371507"/>
            <a:ext cx="1742400" cy="590400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审清题意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196489" y="2364677"/>
            <a:ext cx="1742400" cy="590400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设未知数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196489" y="3530862"/>
            <a:ext cx="1742400" cy="590400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列方程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" name="圆角矩形 59"/>
          <p:cNvSpPr>
            <a:spLocks noChangeAspect="1"/>
          </p:cNvSpPr>
          <p:nvPr/>
        </p:nvSpPr>
        <p:spPr>
          <a:xfrm>
            <a:off x="1196489" y="4442919"/>
            <a:ext cx="1741064" cy="588741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解方程验根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" name="圆角矩形 60"/>
          <p:cNvSpPr/>
          <p:nvPr/>
        </p:nvSpPr>
        <p:spPr>
          <a:xfrm>
            <a:off x="1196489" y="5332863"/>
            <a:ext cx="1742400" cy="590400"/>
          </a:xfrm>
          <a:prstGeom prst="round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 答</a:t>
            </a:r>
            <a:endParaRPr lang="zh-CN" altLang="en-US" sz="24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731774" y="1436984"/>
            <a:ext cx="2784758" cy="411947"/>
          </a:xfrm>
          <a:prstGeom prst="rect">
            <a:avLst/>
          </a:prstGeom>
          <a:noFill/>
          <a:ln w="19050">
            <a:solidFill>
              <a:schemeClr val="bg2">
                <a:lumMod val="10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找出已知量、未知量</a:t>
            </a:r>
            <a:endParaRPr lang="zh-CN" altLang="en-US" sz="2400" b="1" dirty="0">
              <a:solidFill>
                <a:srgbClr val="FF000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>
          <a:xfrm>
            <a:off x="3016336" y="1654833"/>
            <a:ext cx="596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3700242" y="2150321"/>
            <a:ext cx="4428118" cy="1551194"/>
          </a:xfrm>
          <a:prstGeom prst="rect">
            <a:avLst/>
          </a:prstGeom>
          <a:ln w="19050">
            <a:noFill/>
            <a:prstDash val="dash"/>
          </a:ln>
        </p:spPr>
        <p:txBody>
          <a:bodyPr vert="horz" wrap="square" lIns="36000" tIns="0" rIns="3600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设平均一个人传染了</a:t>
            </a:r>
            <a:r>
              <a:rPr 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个人．则第一轮后共有（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）个人患了流感，第二轮后共有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]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个人患了流感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1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08025" y="3717840"/>
            <a:ext cx="4451868" cy="418384"/>
          </a:xfrm>
          <a:prstGeom prst="rect">
            <a:avLst/>
          </a:prstGeom>
          <a:ln w="19050">
            <a:noFill/>
            <a:prstDash val="dash"/>
          </a:ln>
          <a:effectLst/>
        </p:spPr>
        <p:txBody>
          <a:bodyPr vert="horz" wrap="square" lIns="36000" tIns="0" rIns="3600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依据题意得：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)=121.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708023" y="4572010"/>
            <a:ext cx="5160454" cy="362792"/>
          </a:xfrm>
          <a:prstGeom prst="rect">
            <a:avLst/>
          </a:prstGeom>
          <a:ln w="19050">
            <a:noFill/>
            <a:prstDash val="dash"/>
          </a:ln>
          <a:effectLst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解得：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1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1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1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sz="2100" b="1" spc="-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不合题意，舍去</a:t>
            </a:r>
            <a:r>
              <a:rPr lang="zh-CN" altLang="en-US" sz="21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1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100" b="1" spc="-1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731774" y="5445032"/>
            <a:ext cx="3286543" cy="362792"/>
          </a:xfrm>
          <a:prstGeom prst="rect">
            <a:avLst/>
          </a:prstGeom>
          <a:ln w="19050">
            <a:noFill/>
            <a:prstDash val="dash"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平均一个人传染了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</a:t>
            </a:r>
            <a:endParaRPr lang="zh-CN" altLang="en-US" sz="21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>
            <a:off x="3016336" y="4739068"/>
            <a:ext cx="596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/>
          <p:nvPr/>
        </p:nvCxnSpPr>
        <p:spPr>
          <a:xfrm>
            <a:off x="3016336" y="5646458"/>
            <a:ext cx="596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3016336" y="2718675"/>
            <a:ext cx="596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>
            <a:off x="3016336" y="3870581"/>
            <a:ext cx="59668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/>
      <p:bldP spid="65" grpId="0"/>
      <p:bldP spid="66" grpId="0"/>
      <p:bldP spid="67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 algn="l">
          <a:lnSpc>
            <a:spcPct val="145000"/>
          </a:lnSpc>
          <a:defRPr sz="2400" b="1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WPS 演示</Application>
  <PresentationFormat>全屏显示(4:3)</PresentationFormat>
  <Paragraphs>177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15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楷体_GB2312</vt:lpstr>
      <vt:lpstr>仿宋_GB2312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317</cp:revision>
  <dcterms:created xsi:type="dcterms:W3CDTF">2015-12-14T01:43:00Z</dcterms:created>
  <dcterms:modified xsi:type="dcterms:W3CDTF">2018-09-03T07:17:52Z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