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301" r:id="rId4"/>
    <p:sldId id="260" r:id="rId5"/>
    <p:sldId id="269" r:id="rId6"/>
    <p:sldId id="272" r:id="rId7"/>
    <p:sldId id="306" r:id="rId8"/>
    <p:sldId id="308" r:id="rId9"/>
    <p:sldId id="295" r:id="rId10"/>
    <p:sldId id="296" r:id="rId11"/>
    <p:sldId id="298" r:id="rId12"/>
    <p:sldId id="299" r:id="rId13"/>
    <p:sldId id="284" r:id="rId14"/>
    <p:sldId id="290" r:id="rId15"/>
    <p:sldId id="302" r:id="rId16"/>
    <p:sldId id="304" r:id="rId17"/>
    <p:sldId id="276" r:id="rId18"/>
    <p:sldId id="303" r:id="rId19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887"/>
    <a:srgbClr val="FFF357"/>
    <a:srgbClr val="31732A"/>
    <a:srgbClr val="2F7029"/>
    <a:srgbClr val="9ECA77"/>
    <a:srgbClr val="45A058"/>
    <a:srgbClr val="9DC37C"/>
    <a:srgbClr val="BFD27B"/>
    <a:srgbClr val="8DC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2" autoAdjust="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02" y="-306"/>
      </p:cViewPr>
      <p:guideLst>
        <p:guide orient="horz" pos="219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wmf"/><Relationship Id="rId2" Type="http://schemas.openxmlformats.org/officeDocument/2006/relationships/image" Target="../media/image4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7.png"/><Relationship Id="rId14" Type="http://schemas.openxmlformats.org/officeDocument/2006/relationships/vmlDrawing" Target="../drawings/vmlDrawing8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8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27.wmf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wmf"/><Relationship Id="rId8" Type="http://schemas.openxmlformats.org/officeDocument/2006/relationships/oleObject" Target="../embeddings/oleObject23.bin"/><Relationship Id="rId7" Type="http://schemas.openxmlformats.org/officeDocument/2006/relationships/oleObject" Target="../embeddings/oleObject22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7.png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wmf"/><Relationship Id="rId3" Type="http://schemas.openxmlformats.org/officeDocument/2006/relationships/control" Target="../activeX/activeX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7.png"/><Relationship Id="rId16" Type="http://schemas.openxmlformats.org/officeDocument/2006/relationships/vmlDrawing" Target="../drawings/vmlDrawing6.v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9.w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7.wmf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0" y="0"/>
            <a:ext cx="9135879" cy="68579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74626" y="426001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第二章</a:t>
            </a:r>
            <a:r>
              <a:rPr kumimoji="1"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  </a:t>
            </a:r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一元二次方程</a:t>
            </a:r>
            <a:endParaRPr kumimoji="1"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28386" y="1426384"/>
            <a:ext cx="57903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 b="1" dirty="0" smtClean="0">
                <a:latin typeface="+mj-ea"/>
                <a:ea typeface="+mj-ea"/>
                <a:cs typeface="Adobe 黑体 Std R" panose="020B0400000000000000" charset="-122"/>
              </a:rPr>
              <a:t>2.3  </a:t>
            </a:r>
            <a:r>
              <a:rPr kumimoji="1" lang="zh-CN" altLang="en-US" sz="3000" b="1" dirty="0" smtClean="0">
                <a:latin typeface="+mj-ea"/>
                <a:ea typeface="+mj-ea"/>
                <a:cs typeface="Adobe 黑体 Std R" panose="020B0400000000000000" charset="-122"/>
              </a:rPr>
              <a:t>用公式法求解一元二次方程</a:t>
            </a:r>
            <a:endParaRPr kumimoji="1" lang="zh-CN" altLang="en-US" sz="3000" b="1" dirty="0">
              <a:latin typeface="+mj-ea"/>
              <a:ea typeface="+mj-ea"/>
              <a:cs typeface="Adobe 黑体 Std R" panose="020B04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1327" y="3224390"/>
            <a:ext cx="4392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第</a:t>
            </a: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2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课时</a:t>
            </a: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  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公式法</a:t>
            </a:r>
            <a:endParaRPr kumimoji="1" lang="zh-CN" altLang="en-US" sz="4000" b="1" spc="3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878522" y="1351364"/>
            <a:ext cx="7053467" cy="441351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）方程化为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a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4×5×(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36&gt;0.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方程有两个不等的实数根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即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2149475" y="4887913"/>
          <a:ext cx="2122488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5" name="Equation" r:id="rId3" imgW="1040765" imgH="406400" progId="Equation.DSMT4">
                  <p:embed/>
                </p:oleObj>
              </mc:Choice>
              <mc:Fallback>
                <p:oleObj name="Equation" r:id="rId3" imgW="1040765" imgH="406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4887913"/>
                        <a:ext cx="2122488" cy="828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1804988" y="3785250"/>
          <a:ext cx="5562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6" name="Equation" r:id="rId5" imgW="2781300" imgH="457200" progId="Equation.DSMT4">
                  <p:embed/>
                </p:oleObj>
              </mc:Choice>
              <mc:Fallback>
                <p:oleObj name="Equation" r:id="rId5" imgW="2781300" imgH="457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4988" y="3785250"/>
                        <a:ext cx="55620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162310" y="1635152"/>
            <a:ext cx="6121359" cy="252992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）方程化为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4×1×17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4&lt;0.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方程无实数根．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547413" y="857062"/>
            <a:ext cx="1116279" cy="369332"/>
            <a:chOff x="7547413" y="857062"/>
            <a:chExt cx="1116279" cy="369332"/>
          </a:xfrm>
        </p:grpSpPr>
        <p:sp>
          <p:nvSpPr>
            <p:cNvPr id="31" name="矩形 30"/>
            <p:cNvSpPr/>
            <p:nvPr/>
          </p:nvSpPr>
          <p:spPr>
            <a:xfrm>
              <a:off x="7547413" y="857062"/>
              <a:ext cx="1116279" cy="35076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657660" y="857062"/>
              <a:ext cx="9973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b="1" dirty="0" smtClean="0">
                  <a:latin typeface="楷体" pitchFamily="49" charset="-122"/>
                  <a:ea typeface="楷体" pitchFamily="49" charset="-122"/>
                  <a:cs typeface="Adobe 楷体 Std R" panose="02020400000000000000" charset="-122"/>
                </a:rPr>
                <a:t>知</a:t>
              </a:r>
              <a:r>
                <a:rPr kumimoji="1" lang="en-US" altLang="zh-CN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2</a:t>
              </a:r>
              <a:r>
                <a:rPr kumimoji="1" lang="zh-CN" altLang="en-US" b="1" dirty="0" smtClean="0">
                  <a:latin typeface="楷体" pitchFamily="49" charset="-122"/>
                  <a:ea typeface="楷体" pitchFamily="49" charset="-122"/>
                  <a:cs typeface="Adobe 楷体 Std R" panose="02020400000000000000" charset="-122"/>
                </a:rPr>
                <a:t>－讲</a:t>
              </a:r>
              <a:endParaRPr kumimoji="1" lang="zh-CN" altLang="en-US" b="1" dirty="0">
                <a:latin typeface="楷体" pitchFamily="49" charset="-122"/>
                <a:ea typeface="楷体" pitchFamily="49" charset="-122"/>
                <a:cs typeface="Adobe 楷体 Std R" panose="02020400000000000000" charset="-122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408557"/>
            <a:ext cx="1709092" cy="553998"/>
            <a:chOff x="3437515" y="1408557"/>
            <a:chExt cx="1709092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21263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归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  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纳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1058928" y="2686903"/>
            <a:ext cx="68730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用公式法解一元二次方程时，应首先将方程化为一般形式，然后确定二次项系数、一次项系数及常数项，在确定了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后，先计算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4ac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的值，当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≥0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时，再用求根公式解．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8734" y="1643281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484437" y="1556967"/>
            <a:ext cx="6699809" cy="286232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US" sz="24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3532936" y="1659126"/>
          <a:ext cx="2286000" cy="431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4" name="Equation" r:id="rId3" imgW="1143000" imgH="215900" progId="Equation.DSMT4">
                  <p:embed/>
                </p:oleObj>
              </mc:Choice>
              <mc:Fallback>
                <p:oleObj name="Equation" r:id="rId3" imgW="1143000" imgH="2159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2936" y="1659126"/>
                        <a:ext cx="2286000" cy="4312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1" name="Object 3"/>
          <p:cNvGraphicFramePr>
            <a:graphicFrameLocks noChangeAspect="1"/>
          </p:cNvGraphicFramePr>
          <p:nvPr/>
        </p:nvGraphicFramePr>
        <p:xfrm>
          <a:off x="2022010" y="3323049"/>
          <a:ext cx="2514240" cy="50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5" name="Equation" r:id="rId5" imgW="1256665" imgH="254000" progId="Equation.DSMT4">
                  <p:embed/>
                </p:oleObj>
              </mc:Choice>
              <mc:Fallback>
                <p:oleObj name="Equation" r:id="rId5" imgW="1256665" imgH="2540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2010" y="3323049"/>
                        <a:ext cx="2514240" cy="50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2" name="Object 4"/>
          <p:cNvGraphicFramePr>
            <a:graphicFrameLocks noChangeAspect="1"/>
          </p:cNvGraphicFramePr>
          <p:nvPr/>
        </p:nvGraphicFramePr>
        <p:xfrm>
          <a:off x="2044108" y="3862181"/>
          <a:ext cx="2539440" cy="50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6" name="Equation" r:id="rId7" imgW="1269365" imgH="254000" progId="Equation.DSMT4">
                  <p:embed/>
                </p:oleObj>
              </mc:Choice>
              <mc:Fallback>
                <p:oleObj name="Equation" r:id="rId7" imgW="1269365" imgH="2540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4108" y="3862181"/>
                        <a:ext cx="2539440" cy="50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2037775" y="2215370"/>
          <a:ext cx="1701360" cy="50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7" name="Equation" r:id="rId9" imgW="850265" imgH="254000" progId="Equation.DSMT4">
                  <p:embed/>
                </p:oleObj>
              </mc:Choice>
              <mc:Fallback>
                <p:oleObj name="Equation" r:id="rId9" imgW="850265" imgH="2540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7775" y="2215370"/>
                        <a:ext cx="1701360" cy="50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4" name="Object 6"/>
          <p:cNvGraphicFramePr>
            <a:graphicFrameLocks noChangeAspect="1"/>
          </p:cNvGraphicFramePr>
          <p:nvPr/>
        </p:nvGraphicFramePr>
        <p:xfrm>
          <a:off x="2053542" y="2765860"/>
          <a:ext cx="2286000" cy="50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08" name="Equation" r:id="rId11" imgW="1143000" imgH="254000" progId="Equation.DSMT4">
                  <p:embed/>
                </p:oleObj>
              </mc:Choice>
              <mc:Fallback>
                <p:oleObj name="Equation" r:id="rId11" imgW="1143000" imgH="2540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3542" y="2765860"/>
                        <a:ext cx="2286000" cy="50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7091196" y="1686046"/>
            <a:ext cx="86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72160" y="1785175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657863" y="1698861"/>
            <a:ext cx="6699809" cy="323165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个数据：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       ，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，其中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是方程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的两个根，则这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个数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的中位数是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B.        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D.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4093146" y="1799467"/>
          <a:ext cx="482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6" name="Equation" r:id="rId3" imgW="5791200" imgH="5181600" progId="Equation.DSMT4">
                  <p:embed/>
                </p:oleObj>
              </mc:Choice>
              <mc:Fallback>
                <p:oleObj name="Equation" r:id="rId3" imgW="5791200" imgH="5181600" progId="Equation.DSMT4">
                  <p:embed/>
                  <p:pic>
                    <p:nvPicPr>
                      <p:cNvPr id="0" name="图片 799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3146" y="1799467"/>
                        <a:ext cx="4826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4" name="Object 6"/>
          <p:cNvGraphicFramePr>
            <a:graphicFrameLocks noChangeAspect="1"/>
          </p:cNvGraphicFramePr>
          <p:nvPr/>
        </p:nvGraphicFramePr>
        <p:xfrm>
          <a:off x="5542009" y="3456582"/>
          <a:ext cx="304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7" name="Equation" r:id="rId5" imgW="3657600" imgH="9753600" progId="Equation.DSMT4">
                  <p:embed/>
                </p:oleObj>
              </mc:Choice>
              <mc:Fallback>
                <p:oleObj name="Equation" r:id="rId5" imgW="3657600" imgH="9753600" progId="Equation.DSMT4">
                  <p:embed/>
                  <p:pic>
                    <p:nvPicPr>
                      <p:cNvPr id="0" name="图片 799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2009" y="3456582"/>
                        <a:ext cx="304800" cy="81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59409" y="1823558"/>
          <a:ext cx="482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8" name="Equation" r:id="rId7" imgW="5791200" imgH="5181600" progId="Equation.DSMT4">
                  <p:embed/>
                </p:oleObj>
              </mc:Choice>
              <mc:Fallback>
                <p:oleObj name="Equation" r:id="rId7" imgW="5791200" imgH="5181600" progId="Equation.DSMT4">
                  <p:embed/>
                  <p:pic>
                    <p:nvPicPr>
                      <p:cNvPr id="0" name="对象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9409" y="1823558"/>
                        <a:ext cx="482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38837" y="4180930"/>
          <a:ext cx="939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29" name="Equation" r:id="rId8" imgW="11277600" imgH="10363200" progId="Equation.DSMT4">
                  <p:embed/>
                </p:oleObj>
              </mc:Choice>
              <mc:Fallback>
                <p:oleObj name="Equation" r:id="rId8" imgW="11277600" imgH="10363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8837" y="4180930"/>
                        <a:ext cx="939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842952" y="2902451"/>
            <a:ext cx="86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80902" name="" r:id="rId3" imgW="7835900" imgH="4870450"/>
        </mc:Choice>
        <mc:Fallback>
          <p:control name="" r:id="rId3" imgW="7835900" imgH="4870450">
            <p:pic>
              <p:nvPicPr>
                <p:cNvPr id="0" name="Host Control  8090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598488" y="1198563"/>
                  <a:ext cx="7835900" cy="48704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3"/>
          </a:xfrm>
          <a:prstGeom prst="rect">
            <a:avLst/>
          </a:prstGeom>
        </p:spPr>
      </p:pic>
      <p:sp>
        <p:nvSpPr>
          <p:cNvPr id="19" name="流程图: 可选过程 18"/>
          <p:cNvSpPr/>
          <p:nvPr/>
        </p:nvSpPr>
        <p:spPr>
          <a:xfrm>
            <a:off x="1325352" y="2474309"/>
            <a:ext cx="7234392" cy="3717821"/>
          </a:xfrm>
          <a:prstGeom prst="flowChartAlternateProcess">
            <a:avLst/>
          </a:prstGeom>
          <a:ln w="317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36000" rIns="0" bIns="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把一元二次方程化为一般形式．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的值．   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的值．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≥0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时，把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的值代入求根公式，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求出方程的两个实数根；当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时，方程无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实数根．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408477" y="1805050"/>
            <a:ext cx="5716717" cy="581910"/>
          </a:xfrm>
          <a:prstGeom prst="roundRect">
            <a:avLst>
              <a:gd name="adj" fmla="val 4425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用公式法解一元二次方程的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四个步骤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39825" y="2598738"/>
            <a:ext cx="7095926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必做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完成教材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P43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习题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2.5 T2</a:t>
            </a:r>
            <a:endParaRPr lang="en-US" altLang="zh-CN" sz="2800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补充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高分突破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对应习题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1" descr="课后作业（A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3"/>
          <a:stretch>
            <a:fillRect/>
          </a:stretch>
        </p:blipFill>
        <p:spPr bwMode="auto">
          <a:xfrm>
            <a:off x="3392488" y="539750"/>
            <a:ext cx="2711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AutoShape 2"/>
          <p:cNvSpPr>
            <a:spLocks noChangeArrowheads="1"/>
          </p:cNvSpPr>
          <p:nvPr/>
        </p:nvSpPr>
        <p:spPr bwMode="gray">
          <a:xfrm>
            <a:off x="1212850" y="22606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79" name="AutoShape 11"/>
          <p:cNvSpPr>
            <a:spLocks noChangeArrowheads="1"/>
          </p:cNvSpPr>
          <p:nvPr/>
        </p:nvSpPr>
        <p:spPr bwMode="gray">
          <a:xfrm>
            <a:off x="863600" y="20748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1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0" name="文本框 27"/>
          <p:cNvSpPr txBox="1">
            <a:spLocks noChangeArrowheads="1"/>
          </p:cNvSpPr>
          <p:nvPr/>
        </p:nvSpPr>
        <p:spPr bwMode="auto">
          <a:xfrm>
            <a:off x="1646238" y="2187575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课堂讲解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03588" y="2141538"/>
            <a:ext cx="439261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一元二次方程的求根公式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</a:rPr>
              <a:t>用求</a:t>
            </a:r>
            <a:r>
              <a:rPr lang="zh-CN" altLang="en-US" sz="2400" b="1" dirty="0">
                <a:latin typeface="+mn-ea"/>
              </a:rPr>
              <a:t>根</a:t>
            </a:r>
            <a:r>
              <a:rPr lang="zh-CN" altLang="en-US" sz="2400" b="1" dirty="0" smtClean="0">
                <a:latin typeface="+mn-ea"/>
              </a:rPr>
              <a:t>公式</a:t>
            </a:r>
            <a:r>
              <a:rPr lang="zh-CN" altLang="en-US" sz="2400" b="1" dirty="0">
                <a:latin typeface="+mn-ea"/>
              </a:rPr>
              <a:t>解方程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082" name="AutoShape 2"/>
          <p:cNvSpPr>
            <a:spLocks noChangeArrowheads="1"/>
          </p:cNvSpPr>
          <p:nvPr/>
        </p:nvSpPr>
        <p:spPr bwMode="gray">
          <a:xfrm>
            <a:off x="1212850" y="34671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863600" y="32813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2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4" name="文本框 36"/>
          <p:cNvSpPr txBox="1">
            <a:spLocks noChangeArrowheads="1"/>
          </p:cNvSpPr>
          <p:nvPr/>
        </p:nvSpPr>
        <p:spPr bwMode="auto">
          <a:xfrm>
            <a:off x="1646238" y="3390900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课时流程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pic>
        <p:nvPicPr>
          <p:cNvPr id="3086" name="图片 21" descr="学习目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4"/>
          <p:cNvSpPr>
            <a:spLocks noChangeArrowheads="1"/>
          </p:cNvSpPr>
          <p:nvPr/>
        </p:nvSpPr>
        <p:spPr bwMode="auto">
          <a:xfrm>
            <a:off x="21875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273300" y="4548188"/>
            <a:ext cx="1041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逐点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导讲练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40163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4168775" y="4548188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课堂小结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5845175" y="4318000"/>
            <a:ext cx="1236663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5956300" y="4548188"/>
            <a:ext cx="990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课后作业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55" name="上箭头 54"/>
          <p:cNvSpPr/>
          <p:nvPr/>
        </p:nvSpPr>
        <p:spPr bwMode="auto">
          <a:xfrm rot="5400000">
            <a:off x="3598863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6" name="上箭头 55"/>
          <p:cNvSpPr/>
          <p:nvPr/>
        </p:nvSpPr>
        <p:spPr bwMode="auto">
          <a:xfrm rot="5400000">
            <a:off x="5424488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 animBg="1"/>
      <p:bldP spid="39" grpId="0"/>
      <p:bldP spid="46" grpId="0" animBg="1"/>
      <p:bldP spid="40" grpId="0"/>
      <p:bldP spid="47" grpId="0" animBg="1"/>
      <p:bldP spid="41" grpId="0"/>
      <p:bldP spid="55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2"/>
          <p:cNvSpPr>
            <a:spLocks noChangeArrowheads="1"/>
          </p:cNvSpPr>
          <p:nvPr/>
        </p:nvSpPr>
        <p:spPr bwMode="gray">
          <a:xfrm flipH="1">
            <a:off x="2487780" y="1974004"/>
            <a:ext cx="4314774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AutoShape 2"/>
          <p:cNvSpPr>
            <a:spLocks noChangeArrowheads="1"/>
          </p:cNvSpPr>
          <p:nvPr/>
        </p:nvSpPr>
        <p:spPr bwMode="gray">
          <a:xfrm flipH="1">
            <a:off x="850807" y="1974004"/>
            <a:ext cx="1720943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156908" y="1788348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63579" y="1904543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75845" y="1916216"/>
            <a:ext cx="417809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一元二次方程的求根公式</a:t>
            </a:r>
            <a:endParaRPr lang="en-US" altLang="zh-CN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4"/>
          </a:xfrm>
          <a:prstGeom prst="rect">
            <a:avLst/>
          </a:prstGeom>
        </p:spPr>
      </p:pic>
      <p:sp>
        <p:nvSpPr>
          <p:cNvPr id="27" name="内容占位符 7"/>
          <p:cNvSpPr txBox="1"/>
          <p:nvPr/>
        </p:nvSpPr>
        <p:spPr>
          <a:xfrm>
            <a:off x="1244016" y="2635671"/>
            <a:ext cx="6526147" cy="355174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求根公式的定义：   </a:t>
            </a: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当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时，方程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的实数根可写为                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575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575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的形式，这个式子叫做一元二次方程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求根公式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．求根公式表达了用配方法解一般的一元二次方程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的结果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2661206" y="3750520"/>
          <a:ext cx="264096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Equation" r:id="rId4" imgW="1320800" imgH="457200" progId="Equation.DSMT4">
                  <p:embed/>
                </p:oleObj>
              </mc:Choice>
              <mc:Fallback>
                <p:oleObj name="Equation" r:id="rId4" imgW="1320800" imgH="4572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1206" y="3750520"/>
                        <a:ext cx="264096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矩形 31"/>
          <p:cNvSpPr/>
          <p:nvPr/>
        </p:nvSpPr>
        <p:spPr>
          <a:xfrm>
            <a:off x="7669535" y="1546884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33"/>
          <p:cNvSpPr txBox="1"/>
          <p:nvPr/>
        </p:nvSpPr>
        <p:spPr>
          <a:xfrm>
            <a:off x="7756032" y="1546884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9542" y="1414775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357462" y="1286469"/>
            <a:ext cx="6466448" cy="452431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化为一般形式后的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的值分别为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               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中，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的值应是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                             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     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                            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809542" y="3622181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3346714" y="3590446"/>
          <a:ext cx="261576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7" name="Equation" r:id="rId3" imgW="1308100" imgH="228600" progId="Equation.DSMT4">
                  <p:embed/>
                </p:oleObj>
              </mc:Choice>
              <mc:Fallback>
                <p:oleObj name="Equation" r:id="rId3" imgW="1308100" imgH="22860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6714" y="3590446"/>
                        <a:ext cx="261576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55881" y="1993884"/>
            <a:ext cx="86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6171" y="4119067"/>
            <a:ext cx="863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376746" y="1359618"/>
            <a:ext cx="3598384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05923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64026" y="1330273"/>
            <a:ext cx="286488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None/>
            </a:pPr>
            <a:r>
              <a:rPr lang="zh-CN" altLang="en-US" sz="26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用求根公式解方程</a:t>
            </a:r>
            <a:endParaRPr lang="zh-CN" altLang="en-US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7" name="内容占位符 7"/>
          <p:cNvSpPr txBox="1">
            <a:spLocks noChangeArrowheads="1"/>
          </p:cNvSpPr>
          <p:nvPr/>
        </p:nvSpPr>
        <p:spPr bwMode="auto">
          <a:xfrm>
            <a:off x="1008015" y="2155588"/>
            <a:ext cx="7172325" cy="320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求根公式解一元二次方程的一般步骤：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把一元二次方程化成一般形式；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确定公式中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求出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≥0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，则把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的值代入求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公式求解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，当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时，方程无实数解．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2" name="内容占位符 7"/>
          <p:cNvSpPr txBox="1">
            <a:spLocks noChangeArrowheads="1"/>
          </p:cNvSpPr>
          <p:nvPr/>
        </p:nvSpPr>
        <p:spPr bwMode="auto">
          <a:xfrm>
            <a:off x="1046940" y="1436485"/>
            <a:ext cx="6981825" cy="3687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方程：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(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(2)4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解：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4×1×(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121&gt;0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         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即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4104" name="文本框 23"/>
          <p:cNvSpPr txBox="1">
            <a:spLocks noChangeArrowheads="1"/>
          </p:cNvSpPr>
          <p:nvPr/>
        </p:nvSpPr>
        <p:spPr bwMode="auto">
          <a:xfrm>
            <a:off x="7669213" y="857250"/>
            <a:ext cx="9413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</a:rPr>
              <a:t>知</a:t>
            </a:r>
            <a:r>
              <a:rPr kumimoji="1" lang="en-US" altLang="zh-CN" sz="16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</a:rPr>
              <a:t>－</a:t>
            </a:r>
            <a:r>
              <a:rPr kumimoji="1" lang="zh-CN" altLang="en-US" sz="1600" b="1" dirty="0">
                <a:latin typeface="楷体" pitchFamily="49" charset="-122"/>
                <a:ea typeface="楷体" pitchFamily="49" charset="-122"/>
              </a:rPr>
              <a:t>讲</a:t>
            </a:r>
            <a:endParaRPr kumimoji="1" lang="zh-CN" altLang="en-US" sz="16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8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88" name="Object 16"/>
          <p:cNvGraphicFramePr>
            <a:graphicFrameLocks noChangeAspect="1"/>
          </p:cNvGraphicFramePr>
          <p:nvPr/>
        </p:nvGraphicFramePr>
        <p:xfrm>
          <a:off x="2984178" y="3645812"/>
          <a:ext cx="215856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1" name="Equation" r:id="rId3" imgW="25908000" imgH="10363200" progId="Equation.DSMT4">
                  <p:embed/>
                </p:oleObj>
              </mc:Choice>
              <mc:Fallback>
                <p:oleObj name="Equation" r:id="rId3" imgW="25908000" imgH="10363200" progId="Equation.DSMT4">
                  <p:embed/>
                  <p:pic>
                    <p:nvPicPr>
                      <p:cNvPr id="0" name="图片 819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4178" y="3645812"/>
                        <a:ext cx="2158560" cy="863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2" name="内容占位符 7"/>
          <p:cNvSpPr txBox="1">
            <a:spLocks noChangeArrowheads="1"/>
          </p:cNvSpPr>
          <p:nvPr/>
        </p:nvSpPr>
        <p:spPr bwMode="auto">
          <a:xfrm>
            <a:off x="1362260" y="1278825"/>
            <a:ext cx="6981825" cy="402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2)4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将原方程化为一般形式，得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4×4×1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即　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4104" name="文本框 23"/>
          <p:cNvSpPr txBox="1">
            <a:spLocks noChangeArrowheads="1"/>
          </p:cNvSpPr>
          <p:nvPr/>
        </p:nvSpPr>
        <p:spPr bwMode="auto">
          <a:xfrm>
            <a:off x="7669213" y="857250"/>
            <a:ext cx="9413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</a:rPr>
              <a:t>知</a:t>
            </a:r>
            <a:r>
              <a:rPr kumimoji="1" lang="en-US" altLang="zh-CN" sz="16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</a:rPr>
              <a:t>－</a:t>
            </a:r>
            <a:r>
              <a:rPr kumimoji="1" lang="zh-CN" altLang="en-US" sz="1600" b="1" dirty="0">
                <a:latin typeface="楷体" pitchFamily="49" charset="-122"/>
                <a:ea typeface="楷体" pitchFamily="49" charset="-122"/>
              </a:rPr>
              <a:t>讲</a:t>
            </a:r>
            <a:endParaRPr kumimoji="1" lang="zh-CN" altLang="en-US" sz="16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8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664370" y="3404051"/>
          <a:ext cx="1828800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5" name="Equation" r:id="rId3" imgW="21945600" imgH="9448800" progId="Equation.DSMT4">
                  <p:embed/>
                </p:oleObj>
              </mc:Choice>
              <mc:Fallback>
                <p:oleObj name="Equation" r:id="rId3" imgW="21945600" imgH="94488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4370" y="3404051"/>
                        <a:ext cx="1828800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874396" y="4126799"/>
          <a:ext cx="381000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66" name="Equation" r:id="rId5" imgW="4572000" imgH="9448800" progId="Equation.DSMT4">
                  <p:embed/>
                </p:oleObj>
              </mc:Choice>
              <mc:Fallback>
                <p:oleObj name="Equation" r:id="rId5" imgW="4572000" imgH="94488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4396" y="4126799"/>
                        <a:ext cx="381000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878522" y="1351364"/>
            <a:ext cx="7053467" cy="452431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用公式法解下列方程：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     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 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4×1×(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</a:rPr>
              <a:t>                  方程有两个不等的实数根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3325163" y="2382899"/>
          <a:ext cx="700567" cy="372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7" name="Equation" r:id="rId3" imgW="405765" imgH="215900" progId="Equation.DSMT4">
                  <p:embed/>
                </p:oleObj>
              </mc:Choice>
              <mc:Fallback>
                <p:oleObj name="Equation" r:id="rId3" imgW="405765" imgH="2159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163" y="2382899"/>
                        <a:ext cx="700567" cy="372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5533902" y="2470514"/>
            <a:ext cx="2737474" cy="2207240"/>
            <a:chOff x="5498277" y="2378799"/>
            <a:chExt cx="2737474" cy="2207240"/>
          </a:xfrm>
        </p:grpSpPr>
        <p:sp>
          <p:nvSpPr>
            <p:cNvPr id="23" name="椭圆 22"/>
            <p:cNvSpPr/>
            <p:nvPr/>
          </p:nvSpPr>
          <p:spPr>
            <a:xfrm>
              <a:off x="6139543" y="2378799"/>
              <a:ext cx="2096208" cy="220724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just"/>
              <a:r>
                <a:rPr lang="zh-CN" altLang="en-US" sz="2400" b="1" dirty="0" smtClean="0">
                  <a:solidFill>
                    <a:schemeClr val="tx1"/>
                  </a:solidFill>
                </a:rPr>
                <a:t>确定</a:t>
              </a:r>
              <a:r>
                <a:rPr lang="en-US" altLang="zh-CN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的值时，要注意它们的符号</a:t>
              </a:r>
              <a:r>
                <a:rPr lang="en-US" altLang="zh-CN" sz="2000" b="1" dirty="0" smtClean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en-US" sz="2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直接箭头连接符 27"/>
            <p:cNvCxnSpPr/>
            <p:nvPr/>
          </p:nvCxnSpPr>
          <p:spPr>
            <a:xfrm rot="10800000" flipV="1">
              <a:off x="5498277" y="3681351"/>
              <a:ext cx="641267" cy="403759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878522" y="1351364"/>
            <a:ext cx="7053467" cy="402571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5000"/>
              </a:lnSpc>
            </a:pP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</a:pP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</a:pP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4×2×1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方程有两个相等的实数根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2722550" y="1203363"/>
          <a:ext cx="2562225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8" name="Equation" r:id="rId3" imgW="1257300" imgH="457200" progId="Equation.DSMT4">
                  <p:embed/>
                </p:oleObj>
              </mc:Choice>
              <mc:Fallback>
                <p:oleObj name="Equation" r:id="rId3" imgW="1257300" imgH="457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2550" y="1203363"/>
                        <a:ext cx="2562225" cy="931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2941420" y="3076912"/>
          <a:ext cx="3377520" cy="50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9" name="Equation" r:id="rId5" imgW="1688465" imgH="254000" progId="Equation.DSMT4">
                  <p:embed/>
                </p:oleObj>
              </mc:Choice>
              <mc:Fallback>
                <p:oleObj name="Equation" r:id="rId5" imgW="1688465" imgH="2540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1420" y="3076912"/>
                        <a:ext cx="3377520" cy="50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2972953" y="2119459"/>
          <a:ext cx="325080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0" name="Equation" r:id="rId7" imgW="1625600" imgH="431800" progId="Equation.DSMT4">
                  <p:embed/>
                </p:oleObj>
              </mc:Choice>
              <mc:Fallback>
                <p:oleObj name="Equation" r:id="rId7" imgW="1625600" imgH="4318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2953" y="2119459"/>
                        <a:ext cx="3250800" cy="8632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141135" y="3689658"/>
          <a:ext cx="7302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1" name="Equation" r:id="rId9" imgW="405765" imgH="215900" progId="Equation.DSMT4">
                  <p:embed/>
                </p:oleObj>
              </mc:Choice>
              <mc:Fallback>
                <p:oleObj name="Equation" r:id="rId9" imgW="405765" imgH="2159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1135" y="3689658"/>
                        <a:ext cx="730250" cy="38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8" name="Object 8"/>
          <p:cNvGraphicFramePr>
            <a:graphicFrameLocks noChangeAspect="1"/>
          </p:cNvGraphicFramePr>
          <p:nvPr/>
        </p:nvGraphicFramePr>
        <p:xfrm>
          <a:off x="3513820" y="4251150"/>
          <a:ext cx="100488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2" name="Equation" r:id="rId11" imgW="558800" imgH="241300" progId="Equation.DSMT4">
                  <p:embed/>
                </p:oleObj>
              </mc:Choice>
              <mc:Fallback>
                <p:oleObj name="Equation" r:id="rId11" imgW="558800" imgH="2413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3820" y="4251150"/>
                        <a:ext cx="1004887" cy="433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9" name="Object 9"/>
          <p:cNvGraphicFramePr>
            <a:graphicFrameLocks noChangeAspect="1"/>
          </p:cNvGraphicFramePr>
          <p:nvPr/>
        </p:nvGraphicFramePr>
        <p:xfrm>
          <a:off x="2638100" y="5335619"/>
          <a:ext cx="36306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3" name="Equation" r:id="rId13" imgW="2019300" imgH="431800" progId="Equation.DSMT4">
                  <p:embed/>
                </p:oleObj>
              </mc:Choice>
              <mc:Fallback>
                <p:oleObj name="Equation" r:id="rId13" imgW="2019300" imgH="4318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100" y="5335619"/>
                        <a:ext cx="36306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761920" y="2832954"/>
            <a:ext cx="336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2070</Words>
  <Application>WPS 演示</Application>
  <PresentationFormat>全屏显示(4:3)</PresentationFormat>
  <Paragraphs>172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23</vt:i4>
      </vt:variant>
      <vt:variant>
        <vt:lpstr>幻灯片标题</vt:lpstr>
      </vt:variant>
      <vt:variant>
        <vt:i4>17</vt:i4>
      </vt:variant>
    </vt:vector>
  </HeadingPairs>
  <TitlesOfParts>
    <vt:vector size="56" baseType="lpstr">
      <vt:lpstr>Arial</vt:lpstr>
      <vt:lpstr>宋体</vt:lpstr>
      <vt:lpstr>Wingdings</vt:lpstr>
      <vt:lpstr>Arial</vt:lpstr>
      <vt:lpstr>楷体</vt:lpstr>
      <vt:lpstr>Adobe 楷体 Std R</vt:lpstr>
      <vt:lpstr>Adobe 黑体 Std R</vt:lpstr>
      <vt:lpstr>黑体</vt:lpstr>
      <vt:lpstr>Calibri</vt:lpstr>
      <vt:lpstr>Gulim</vt:lpstr>
      <vt:lpstr>Comic Sans MS</vt:lpstr>
      <vt:lpstr>Times New Roman</vt:lpstr>
      <vt:lpstr>楷体_GB2312</vt:lpstr>
      <vt:lpstr>微软雅黑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183</cp:revision>
  <dcterms:created xsi:type="dcterms:W3CDTF">2015-12-14T01:43:00Z</dcterms:created>
  <dcterms:modified xsi:type="dcterms:W3CDTF">2018-09-03T07:15:27Z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