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309" r:id="rId5"/>
    <p:sldId id="299" r:id="rId6"/>
    <p:sldId id="314" r:id="rId7"/>
    <p:sldId id="260" r:id="rId8"/>
    <p:sldId id="300" r:id="rId9"/>
    <p:sldId id="307" r:id="rId10"/>
    <p:sldId id="310" r:id="rId11"/>
    <p:sldId id="272" r:id="rId12"/>
    <p:sldId id="289" r:id="rId13"/>
    <p:sldId id="296" r:id="rId14"/>
    <p:sldId id="293" r:id="rId15"/>
    <p:sldId id="290" r:id="rId16"/>
    <p:sldId id="311" r:id="rId17"/>
    <p:sldId id="302" r:id="rId18"/>
    <p:sldId id="303" r:id="rId19"/>
    <p:sldId id="308" r:id="rId20"/>
    <p:sldId id="305" r:id="rId21"/>
    <p:sldId id="312" r:id="rId22"/>
    <p:sldId id="306" r:id="rId23"/>
    <p:sldId id="276" r:id="rId24"/>
    <p:sldId id="315" r:id="rId25"/>
    <p:sldId id="313" r:id="rId26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887"/>
    <a:srgbClr val="FFF357"/>
    <a:srgbClr val="31732A"/>
    <a:srgbClr val="2F7029"/>
    <a:srgbClr val="9ECA77"/>
    <a:srgbClr val="45A058"/>
    <a:srgbClr val="9DC37C"/>
    <a:srgbClr val="BFD27B"/>
    <a:srgbClr val="8DC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78" autoAdjust="0"/>
    <p:restoredTop sz="96231" autoAdjust="0"/>
  </p:normalViewPr>
  <p:slideViewPr>
    <p:cSldViewPr snapToGrid="0" snapToObjects="1">
      <p:cViewPr>
        <p:scale>
          <a:sx n="60" d="100"/>
          <a:sy n="60" d="100"/>
        </p:scale>
        <p:origin x="-492" y="-702"/>
      </p:cViewPr>
      <p:guideLst>
        <p:guide orient="horz" pos="219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FECEF-85DF-429D-910D-7462FA2F52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8381E-254C-4188-850E-BBF8A64474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8381E-254C-4188-850E-BBF8A64474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25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7.png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6.wmf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wmf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wmf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wmf"/><Relationship Id="rId3" Type="http://schemas.openxmlformats.org/officeDocument/2006/relationships/control" Target="../activeX/activeX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4.png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wmf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7.png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1.wmf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0" y="0"/>
            <a:ext cx="9135879" cy="68579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74626" y="426001"/>
            <a:ext cx="28969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第二</a:t>
            </a:r>
            <a:r>
              <a:rPr kumimoji="1" lang="zh-CN" altLang="en-US" sz="2000" b="1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章</a:t>
            </a:r>
            <a:r>
              <a:rPr kumimoji="1"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   </a:t>
            </a:r>
            <a:r>
              <a:rPr kumimoji="1"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一元二次方程</a:t>
            </a:r>
            <a:endParaRPr kumimoji="1" lang="zh-CN" altLang="en-US" sz="2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65322" y="1426384"/>
            <a:ext cx="5984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000" b="1" dirty="0" smtClean="0">
                <a:latin typeface="+mj-ea"/>
                <a:ea typeface="+mj-ea"/>
                <a:cs typeface="Adobe 黑体 Std R" panose="020B0400000000000000" charset="-122"/>
              </a:rPr>
              <a:t>2.3   </a:t>
            </a:r>
            <a:r>
              <a:rPr kumimoji="1" lang="zh-CN" altLang="en-US" sz="3000" b="1" dirty="0" smtClean="0">
                <a:latin typeface="+mj-ea"/>
                <a:ea typeface="+mj-ea"/>
                <a:cs typeface="Adobe 黑体 Std R" panose="020B0400000000000000" charset="-122"/>
              </a:rPr>
              <a:t>用公式法求解一元二次方程</a:t>
            </a:r>
            <a:endParaRPr kumimoji="1" lang="zh-CN" altLang="en-US" sz="3000" b="1" dirty="0">
              <a:latin typeface="+mj-ea"/>
              <a:ea typeface="+mj-ea"/>
              <a:cs typeface="Adobe 黑体 Std R" panose="020B04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3478" y="2687754"/>
            <a:ext cx="605165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第</a:t>
            </a:r>
            <a:r>
              <a:rPr kumimoji="1" lang="en-US" altLang="zh-CN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1</a:t>
            </a: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课时</a:t>
            </a:r>
            <a:r>
              <a:rPr kumimoji="1" lang="en-US" altLang="zh-CN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  </a:t>
            </a: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一元二次方程</a:t>
            </a:r>
            <a:endParaRPr kumimoji="1" lang="en-US" altLang="zh-CN" sz="4000" b="1" spc="300" dirty="0" smtClean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  <a:p>
            <a:pPr indent="2427605">
              <a:lnSpc>
                <a:spcPct val="150000"/>
              </a:lnSpc>
              <a:defRPr/>
            </a:pP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根的判别式</a:t>
            </a:r>
            <a:endParaRPr kumimoji="1" lang="zh-CN" altLang="en-US" sz="4000" b="1" spc="30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878522" y="1351364"/>
            <a:ext cx="7053467" cy="470898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不解方程，判断下列方程根的情况．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75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</a:rPr>
              <a:t>           根的判别式是在一般形式下确定的，因此应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</a:rPr>
              <a:t>  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先将方程化成一般形式，然后算出判别式的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</a:rPr>
              <a:t>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   值．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(1)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原方程化为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endParaRPr lang="en-US" altLang="zh-CN" sz="2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257207" y="1799680"/>
          <a:ext cx="185400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8" name="Equation" r:id="rId3" imgW="926465" imgH="406400" progId="Equation.DSMT4">
                  <p:embed/>
                </p:oleObj>
              </mc:Choice>
              <mc:Fallback>
                <p:oleObj name="Equation" r:id="rId3" imgW="926465" imgH="40640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207" y="1799680"/>
                        <a:ext cx="185400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997449" y="1831211"/>
          <a:ext cx="195552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19" name="Equation" r:id="rId5" imgW="977265" imgH="406400" progId="Equation.DSMT4">
                  <p:embed/>
                </p:oleObj>
              </mc:Choice>
              <mc:Fallback>
                <p:oleObj name="Equation" r:id="rId5" imgW="977265" imgH="4064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7449" y="1831211"/>
                        <a:ext cx="195552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3" name="Object 3"/>
          <p:cNvGraphicFramePr>
            <a:graphicFrameLocks noChangeAspect="1"/>
          </p:cNvGraphicFramePr>
          <p:nvPr/>
        </p:nvGraphicFramePr>
        <p:xfrm>
          <a:off x="2225675" y="4489735"/>
          <a:ext cx="205704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0" name="Equation" r:id="rId7" imgW="1028065" imgH="406400" progId="Equation.DSMT4">
                  <p:embed/>
                </p:oleObj>
              </mc:Choice>
              <mc:Fallback>
                <p:oleObj name="Equation" r:id="rId7" imgW="1028065" imgH="4064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5675" y="4489735"/>
                        <a:ext cx="205704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2083795" y="5349728"/>
            <a:ext cx="4098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∴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方程有两个相等的实数根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6565" name="Object 5"/>
          <p:cNvGraphicFramePr>
            <a:graphicFrameLocks noChangeAspect="1"/>
          </p:cNvGraphicFramePr>
          <p:nvPr/>
        </p:nvGraphicFramePr>
        <p:xfrm>
          <a:off x="4438650" y="4486044"/>
          <a:ext cx="264096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21" name="Equation" r:id="rId9" imgW="1320165" imgH="406400" progId="Equation.DSMT4">
                  <p:embed/>
                </p:oleObj>
              </mc:Choice>
              <mc:Fallback>
                <p:oleObj name="Equation" r:id="rId9" imgW="1320165" imgH="4064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8650" y="4486044"/>
                        <a:ext cx="264096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97924" y="2580307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导引：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94507" y="416996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65542" name="Object 6"/>
          <p:cNvGraphicFramePr>
            <a:graphicFrameLocks noChangeAspect="1"/>
          </p:cNvGraphicFramePr>
          <p:nvPr/>
        </p:nvGraphicFramePr>
        <p:xfrm>
          <a:off x="2242616" y="2264623"/>
          <a:ext cx="226008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70" name="Equation" r:id="rId3" imgW="1129665" imgH="406400" progId="Equation.DSMT4">
                  <p:embed/>
                </p:oleObj>
              </mc:Choice>
              <mc:Fallback>
                <p:oleObj name="Equation" r:id="rId3" imgW="1129665" imgH="4064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2616" y="2264623"/>
                        <a:ext cx="226008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3" name="Object 7"/>
          <p:cNvGraphicFramePr>
            <a:graphicFrameLocks noChangeAspect="1"/>
          </p:cNvGraphicFramePr>
          <p:nvPr/>
        </p:nvGraphicFramePr>
        <p:xfrm>
          <a:off x="2195406" y="3095312"/>
          <a:ext cx="360648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71" name="Equation" r:id="rId5" imgW="1802765" imgH="406400" progId="Equation.DSMT4">
                  <p:embed/>
                </p:oleObj>
              </mc:Choice>
              <mc:Fallback>
                <p:oleObj name="Equation" r:id="rId5" imgW="1802765" imgH="4064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406" y="3095312"/>
                        <a:ext cx="360648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2103580" y="3989868"/>
            <a:ext cx="484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∴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方程有两个不相等的实数根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87279" y="1730906"/>
            <a:ext cx="3209926" cy="58322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原方程化为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3" name="组 7"/>
          <p:cNvGrpSpPr/>
          <p:nvPr/>
        </p:nvGrpSpPr>
        <p:grpSpPr>
          <a:xfrm>
            <a:off x="3653956" y="1408557"/>
            <a:ext cx="1841693" cy="553998"/>
            <a:chOff x="3437515" y="1408557"/>
            <a:chExt cx="1841693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33968" y="1408557"/>
              <a:ext cx="134524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Adobe 黑体 Std R" panose="020B0400000000000000" charset="-122"/>
                </a:rPr>
                <a:t>总  结</a:t>
              </a:r>
              <a:endParaRPr kumimoji="1" lang="zh-CN" altLang="en-US" sz="3000" b="1" dirty="0">
                <a:solidFill>
                  <a:srgbClr val="008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组 38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1355942" y="2189397"/>
            <a:ext cx="6471273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判断方程根的情况的方法：</a:t>
            </a:r>
            <a:endParaRPr lang="en-US" altLang="zh-CN" sz="2400" b="1" dirty="0" smtClean="0">
              <a:solidFill>
                <a:srgbClr val="0000FF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①若一元二次方程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中的 左边 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是一个完全平方式，则该方程有两个相等的实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数根；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若方程中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异号，或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时，则该方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程有两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个不相等的实数根；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当方程中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同号时，必须通过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的符号来判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断根的情况．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582636" y="1737877"/>
            <a:ext cx="6589108" cy="297312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一元二次方程</a:t>
            </a:r>
            <a:r>
              <a:rPr lang="en-US" altLang="zh-CN" sz="2400" b="1" i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kern="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的根的情况是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．有两个不相等的实数根</a:t>
            </a:r>
            <a:endParaRPr lang="zh-CN" altLang="en-US" sz="2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．有两个相等的实数根</a:t>
            </a:r>
            <a:endParaRPr lang="zh-CN" altLang="en-US" sz="2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．无实数根</a:t>
            </a:r>
            <a:endParaRPr lang="zh-CN" altLang="en-US" sz="2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．无法确定</a:t>
            </a:r>
            <a:endParaRPr lang="zh-CN" altLang="en-US" sz="2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68366" y="1797510"/>
            <a:ext cx="446092" cy="465289"/>
            <a:chOff x="847642" y="1371828"/>
            <a:chExt cx="446092" cy="465289"/>
          </a:xfrm>
        </p:grpSpPr>
        <p:sp>
          <p:nvSpPr>
            <p:cNvPr id="3" name="矩形 2"/>
            <p:cNvSpPr/>
            <p:nvPr/>
          </p:nvSpPr>
          <p:spPr>
            <a:xfrm>
              <a:off x="847642" y="1391025"/>
              <a:ext cx="446092" cy="44609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901411" y="1371828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en-US" sz="2400" b="1" kern="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423798" y="1769409"/>
            <a:ext cx="602788" cy="525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582636" y="1737877"/>
            <a:ext cx="6589108" cy="297312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一元二次方程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kern="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i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的根的情况是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．有两个相等的实数根  </a:t>
            </a:r>
            <a:endParaRPr lang="zh-CN" altLang="en-US" sz="2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．有两个不相等的实数根</a:t>
            </a:r>
            <a:endParaRPr lang="zh-CN" altLang="en-US" sz="2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．只有一个实数根  </a:t>
            </a:r>
            <a:endParaRPr lang="zh-CN" altLang="en-US" sz="2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．没有实数根</a:t>
            </a:r>
            <a:endParaRPr lang="zh-CN" altLang="en-US" sz="24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68366" y="1797510"/>
            <a:ext cx="446092" cy="465289"/>
            <a:chOff x="847642" y="1371828"/>
            <a:chExt cx="446092" cy="465289"/>
          </a:xfrm>
        </p:grpSpPr>
        <p:sp>
          <p:nvSpPr>
            <p:cNvPr id="3" name="矩形 2"/>
            <p:cNvSpPr/>
            <p:nvPr/>
          </p:nvSpPr>
          <p:spPr>
            <a:xfrm>
              <a:off x="847642" y="1391025"/>
              <a:ext cx="446092" cy="44609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901411" y="1371828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en-US" sz="2400" b="1" kern="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643214" y="1785175"/>
            <a:ext cx="602788" cy="525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 flipH="1">
            <a:off x="2376746" y="1359618"/>
            <a:ext cx="5292788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AutoShape 2"/>
          <p:cNvSpPr>
            <a:spLocks noChangeArrowheads="1"/>
          </p:cNvSpPr>
          <p:nvPr/>
        </p:nvSpPr>
        <p:spPr bwMode="gray">
          <a:xfrm flipH="1">
            <a:off x="850807" y="1359618"/>
            <a:ext cx="18114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2156908" y="1173962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3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579" y="1305923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54499" y="1301830"/>
            <a:ext cx="50679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一元二次方程根的判别式的应用</a:t>
            </a:r>
            <a:endParaRPr lang="en-US" altLang="zh-CN" sz="26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94808" y="2026762"/>
            <a:ext cx="1847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3000" b="1" dirty="0">
              <a:solidFill>
                <a:srgbClr val="008000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6" name="内容占位符 7"/>
          <p:cNvSpPr txBox="1"/>
          <p:nvPr/>
        </p:nvSpPr>
        <p:spPr>
          <a:xfrm>
            <a:off x="1026643" y="2152890"/>
            <a:ext cx="7087290" cy="286232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取何值时，关于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的一元二次方程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altLang="en-US" sz="24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有两个不相等的实数根？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导引：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已知方程有两个不相等的实数根，则该方程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Δ&gt;0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，用含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的代数式表示出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，然后列出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为未知数的不等式，求出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的取值范围．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82079" y="1924050"/>
            <a:ext cx="7295831" cy="27699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zh-CN" altLang="en-US" sz="2400" b="1" spc="-15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：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∵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en-US" altLang="en-US" sz="2400" b="1" spc="-15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是关于</a:t>
            </a:r>
            <a:r>
              <a:rPr lang="en-US" altLang="en-US" sz="2400" b="1" i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的一元二次方程，</a:t>
            </a:r>
            <a:r>
              <a:rPr lang="en-US" altLang="zh-CN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         </a:t>
            </a:r>
            <a:endParaRPr lang="en-US" altLang="zh-CN" sz="2400" b="1" spc="-15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∴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方程根的判别式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Δ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12)</a:t>
            </a:r>
            <a:r>
              <a:rPr lang="en-US" alt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×9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，求得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，又 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     ∴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时，方程有两个不相等的实数根．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3" name="组 7"/>
          <p:cNvGrpSpPr/>
          <p:nvPr/>
        </p:nvGrpSpPr>
        <p:grpSpPr>
          <a:xfrm>
            <a:off x="3653956" y="1408557"/>
            <a:ext cx="1841693" cy="553998"/>
            <a:chOff x="3437515" y="1408557"/>
            <a:chExt cx="1841693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33968" y="1408557"/>
              <a:ext cx="134524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Adobe 黑体 Std R" panose="020B0400000000000000" charset="-122"/>
                </a:rPr>
                <a:t>归  纳</a:t>
              </a:r>
              <a:endParaRPr kumimoji="1" lang="zh-CN" altLang="en-US" sz="3000" b="1" dirty="0">
                <a:solidFill>
                  <a:srgbClr val="008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组 38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1460717" y="2662362"/>
            <a:ext cx="6471273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方程有两个不相等的实数根，说明两点：</a:t>
            </a:r>
            <a:endParaRPr lang="en-US" altLang="zh-CN" sz="2400" b="1" dirty="0" smtClean="0">
              <a:solidFill>
                <a:srgbClr val="0000FF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cs typeface="Times New Roman" panose="02020603050405020304" pitchFamily="18" charset="0"/>
              </a:rPr>
              <a:t>     一是该方程是一元二次方程，即二次项系数不为零；</a:t>
            </a:r>
            <a:endParaRPr lang="en-US" altLang="zh-CN" sz="2400" b="1" dirty="0" smtClean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cs typeface="Times New Roman" panose="02020603050405020304" pitchFamily="18" charset="0"/>
              </a:rPr>
              <a:t>       二是该方程的</a:t>
            </a:r>
            <a:r>
              <a:rPr lang="en-US" altLang="zh-CN" sz="2400" b="1" i="1" dirty="0" smtClean="0">
                <a:latin typeface="+mn-ea"/>
                <a:cs typeface="Times New Roman" panose="02020603050405020304" pitchFamily="18" charset="0"/>
              </a:rPr>
              <a:t>Δ</a:t>
            </a:r>
            <a:r>
              <a:rPr lang="en-US" altLang="zh-CN" sz="2400" b="1" dirty="0" smtClean="0">
                <a:latin typeface="+mn-ea"/>
                <a:cs typeface="Times New Roman" panose="02020603050405020304" pitchFamily="18" charset="0"/>
              </a:rPr>
              <a:t>&gt;0</a:t>
            </a:r>
            <a:r>
              <a:rPr lang="en-US" altLang="zh-CN" sz="2400" dirty="0" smtClean="0">
                <a:latin typeface="+mn-ea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2508" y="1801268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541562" y="1701993"/>
            <a:ext cx="6741488" cy="252992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若关于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的一元二次方程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根，则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≥1 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≤1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3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567937" y="631896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160609" y="2394276"/>
            <a:ext cx="602788" cy="525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2508" y="1801268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541562" y="1701993"/>
            <a:ext cx="6741488" cy="364170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为常数，且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，则关于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的根的情况是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．有两个相等的实数根  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．有两个不相等的实数根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．无实数根  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．有一根为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3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567937" y="631896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325367" y="2295646"/>
            <a:ext cx="602788" cy="525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1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AutoShape 2"/>
          <p:cNvSpPr>
            <a:spLocks noChangeArrowheads="1"/>
          </p:cNvSpPr>
          <p:nvPr/>
        </p:nvSpPr>
        <p:spPr bwMode="gray">
          <a:xfrm>
            <a:off x="1212850" y="22606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79" name="AutoShape 11"/>
          <p:cNvSpPr>
            <a:spLocks noChangeArrowheads="1"/>
          </p:cNvSpPr>
          <p:nvPr/>
        </p:nvSpPr>
        <p:spPr bwMode="gray">
          <a:xfrm>
            <a:off x="863600" y="20748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1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0" name="文本框 27"/>
          <p:cNvSpPr txBox="1">
            <a:spLocks noChangeArrowheads="1"/>
          </p:cNvSpPr>
          <p:nvPr/>
        </p:nvSpPr>
        <p:spPr bwMode="auto">
          <a:xfrm>
            <a:off x="1646238" y="2187575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课堂讲解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03587" y="2141538"/>
            <a:ext cx="493216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</a:rPr>
              <a:t>一元二次方程根的判别式</a:t>
            </a:r>
            <a:endParaRPr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</a:rPr>
              <a:t>一元二次方程根</a:t>
            </a:r>
            <a:r>
              <a:rPr lang="zh-CN" altLang="en-US" sz="2400" b="1" dirty="0" smtClean="0">
                <a:latin typeface="+mn-ea"/>
              </a:rPr>
              <a:t>的情况的判别</a:t>
            </a:r>
            <a:endParaRPr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</a:rPr>
              <a:t>一元二次方程根的判别式的应用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082" name="AutoShape 2"/>
          <p:cNvSpPr>
            <a:spLocks noChangeArrowheads="1"/>
          </p:cNvSpPr>
          <p:nvPr/>
        </p:nvSpPr>
        <p:spPr bwMode="gray">
          <a:xfrm>
            <a:off x="1212850" y="34671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gray">
          <a:xfrm>
            <a:off x="863600" y="32813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2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4" name="文本框 36"/>
          <p:cNvSpPr txBox="1">
            <a:spLocks noChangeArrowheads="1"/>
          </p:cNvSpPr>
          <p:nvPr/>
        </p:nvSpPr>
        <p:spPr bwMode="auto">
          <a:xfrm>
            <a:off x="1646238" y="3390900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课时流程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pic>
        <p:nvPicPr>
          <p:cNvPr id="3086" name="图片 21" descr="学习目标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4"/>
          <p:cNvSpPr>
            <a:spLocks noChangeArrowheads="1"/>
          </p:cNvSpPr>
          <p:nvPr/>
        </p:nvSpPr>
        <p:spPr bwMode="auto">
          <a:xfrm>
            <a:off x="21875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2273300" y="4548188"/>
            <a:ext cx="1041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逐点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导讲练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6" name="Oval 4"/>
          <p:cNvSpPr>
            <a:spLocks noChangeArrowheads="1"/>
          </p:cNvSpPr>
          <p:nvPr/>
        </p:nvSpPr>
        <p:spPr bwMode="auto">
          <a:xfrm>
            <a:off x="40163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4168775" y="4548188"/>
            <a:ext cx="914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课堂小结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5845175" y="4318000"/>
            <a:ext cx="1236663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5956300" y="4548188"/>
            <a:ext cx="990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课后作业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55" name="上箭头 54"/>
          <p:cNvSpPr/>
          <p:nvPr/>
        </p:nvSpPr>
        <p:spPr bwMode="auto">
          <a:xfrm rot="5400000">
            <a:off x="3598863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6" name="上箭头 55"/>
          <p:cNvSpPr/>
          <p:nvPr/>
        </p:nvSpPr>
        <p:spPr bwMode="auto">
          <a:xfrm rot="5400000">
            <a:off x="5424488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4" grpId="0" animBg="1"/>
      <p:bldP spid="39" grpId="0"/>
      <p:bldP spid="46" grpId="0" animBg="1"/>
      <p:bldP spid="40" grpId="0"/>
      <p:bldP spid="47" grpId="0" animBg="1"/>
      <p:bldP spid="41" grpId="0"/>
      <p:bldP spid="55" grpId="0" animBg="1"/>
      <p:bldP spid="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0252" y="1508936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242008" y="1425428"/>
            <a:ext cx="6808206" cy="164352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若关于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的一元二次方程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有两个不相等的实数根，则一次函数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的大致图象可能是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3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7491" y="6303202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pic>
        <p:nvPicPr>
          <p:cNvPr id="94221" name="Picture 13" descr="ZKJT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22" y="3605579"/>
            <a:ext cx="7772310" cy="204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870119" y="2464745"/>
            <a:ext cx="602788" cy="525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3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533650" y="2419350"/>
            <a:ext cx="3171825" cy="1143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76550" y="1943100"/>
            <a:ext cx="408207" cy="1428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83498" y="1788599"/>
            <a:ext cx="7105729" cy="390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今天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我们是在一元二次方程解法的基础上，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根的判别式的应用，它在整个中学数学中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占有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重要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地位，是中考命题的重要知识点，所以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必须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牢固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掌握好它。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根的判别式定理与逆定理的使用区别：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已知△值的符号时，使用定理；当已知方程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根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情况时，使用逆定理。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796695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2533650" y="2419350"/>
            <a:ext cx="3171825" cy="1143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76550" y="1943100"/>
            <a:ext cx="408207" cy="1428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19135" y="1303788"/>
            <a:ext cx="7105729" cy="576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一元二次方程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53542" y="2198625"/>
          <a:ext cx="7022816" cy="332321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92167"/>
                <a:gridCol w="2635844"/>
                <a:gridCol w="3294805"/>
              </a:tblGrid>
              <a:tr h="97024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判别式的情况</a:t>
                      </a:r>
                      <a:endParaRPr lang="zh-CN" sz="24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根 的 情 况</a:t>
                      </a:r>
                      <a:endParaRPr lang="zh-CN" sz="24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定 理 与 逆 定 理</a:t>
                      </a:r>
                      <a:endParaRPr lang="zh-CN" sz="24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2400" b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zh-CN" sz="2400" b="1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7839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△＞</a:t>
                      </a:r>
                      <a:r>
                        <a:rPr lang="en-US" sz="24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zh-CN" sz="24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两个不相等的实根</a:t>
                      </a:r>
                      <a:endParaRPr lang="en-US" sz="24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b="1" kern="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△＞</a:t>
                      </a:r>
                      <a:r>
                        <a:rPr lang="en-US" altLang="zh-CN" sz="2400" b="1" kern="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      </a:t>
                      </a:r>
                      <a:r>
                        <a:rPr lang="zh-CN" altLang="en-US" sz="2400" b="1" kern="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两个不相等</a:t>
                      </a:r>
                      <a:endParaRPr lang="en-US" altLang="zh-CN" sz="2400" b="1" kern="10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的实根</a:t>
                      </a:r>
                      <a:endParaRPr lang="zh-CN" altLang="zh-CN" sz="2400" b="1" kern="10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417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△＝</a:t>
                      </a:r>
                      <a:r>
                        <a:rPr lang="en-US" sz="24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zh-CN" sz="24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两个相等的实根</a:t>
                      </a:r>
                      <a:endParaRPr lang="en-US" sz="24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b="1" kern="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△＝</a:t>
                      </a:r>
                      <a:r>
                        <a:rPr lang="en-US" altLang="zh-CN" sz="2400" b="1" kern="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      </a:t>
                      </a:r>
                      <a:r>
                        <a:rPr lang="en-US" altLang="zh-CN" sz="2400" b="1" kern="1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kern="1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两个相等的</a:t>
                      </a:r>
                      <a:endParaRPr lang="en-US" altLang="zh-CN" sz="2400" b="1" kern="100" baseline="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实根</a:t>
                      </a:r>
                      <a:r>
                        <a:rPr lang="en-US" altLang="zh-CN" sz="2400" b="1" kern="1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</a:t>
                      </a:r>
                      <a:endParaRPr lang="zh-CN" altLang="zh-CN" sz="2400" b="1" kern="10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2417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△＜</a:t>
                      </a:r>
                      <a:r>
                        <a:rPr lang="en-US" sz="2400" b="1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zh-CN" sz="24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b="1" kern="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无实根</a:t>
                      </a:r>
                      <a:endParaRPr lang="en-US" sz="2400" b="1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b="1" kern="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△＜</a:t>
                      </a:r>
                      <a:r>
                        <a:rPr lang="en-US" altLang="zh-CN" sz="2400" b="1" kern="1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2400" b="1" kern="1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altLang="en-US" sz="2400" b="1" kern="1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无实根</a:t>
                      </a:r>
                      <a:endParaRPr lang="zh-CN" altLang="zh-CN" sz="2400" b="1" kern="100" dirty="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左右箭头 5"/>
          <p:cNvSpPr/>
          <p:nvPr/>
        </p:nvSpPr>
        <p:spPr>
          <a:xfrm>
            <a:off x="6295685" y="3309114"/>
            <a:ext cx="307427" cy="189843"/>
          </a:xfrm>
          <a:prstGeom prst="leftRightArrow">
            <a:avLst/>
          </a:prstGeom>
          <a:solidFill>
            <a:schemeClr val="tx1"/>
          </a:solidFill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左右箭头 30"/>
          <p:cNvSpPr/>
          <p:nvPr/>
        </p:nvSpPr>
        <p:spPr>
          <a:xfrm>
            <a:off x="6291727" y="4170963"/>
            <a:ext cx="307427" cy="189843"/>
          </a:xfrm>
          <a:prstGeom prst="leftRightArrow">
            <a:avLst/>
          </a:prstGeom>
          <a:solidFill>
            <a:schemeClr val="tx1"/>
          </a:solidFill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左右箭头 31"/>
          <p:cNvSpPr/>
          <p:nvPr/>
        </p:nvSpPr>
        <p:spPr>
          <a:xfrm>
            <a:off x="6641192" y="5046696"/>
            <a:ext cx="307427" cy="189843"/>
          </a:xfrm>
          <a:prstGeom prst="leftRightArrow">
            <a:avLst/>
          </a:prstGeom>
          <a:solidFill>
            <a:schemeClr val="tx1"/>
          </a:solidFill>
          <a:ln w="158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139825" y="2598738"/>
            <a:ext cx="748310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必做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完成教材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P43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习题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2.5 T1</a:t>
            </a:r>
            <a:endParaRPr lang="en-US" altLang="zh-CN" sz="2800" b="1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补充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请完成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高分突破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对应习题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3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4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1" descr="课后作业（A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53"/>
          <a:stretch>
            <a:fillRect/>
          </a:stretch>
        </p:blipFill>
        <p:spPr bwMode="auto">
          <a:xfrm>
            <a:off x="3392488" y="539750"/>
            <a:ext cx="27114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1269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3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307010" y="2395552"/>
            <a:ext cx="70864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任何一个一元二次方程都可以写成一般形式</a:t>
            </a:r>
            <a:endParaRPr lang="zh-CN" altLang="en-US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en-US" sz="2400" b="1" i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 ax</a:t>
            </a:r>
            <a:r>
              <a:rPr lang="en-US" altLang="en-US" sz="2400" b="1" baseline="30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en-US" sz="2400" b="1" i="1" dirty="0" err="1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bx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lang="en-US" altLang="en-US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lang="en-US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0(</a:t>
            </a:r>
            <a:r>
              <a:rPr lang="en-US" altLang="en-US" sz="24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≠0)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． 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en-US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(Ⅲ)</a:t>
            </a:r>
            <a:endParaRPr lang="zh-CN" altLang="en-US" sz="24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能否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也用配方法得出</a:t>
            </a:r>
            <a:r>
              <a:rPr lang="en-US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(Ⅲ)</a:t>
            </a:r>
            <a:r>
              <a:rPr lang="zh-CN" altLang="en-US" sz="24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的解呢</a:t>
            </a:r>
            <a:r>
              <a:rPr lang="zh-CN" altLang="en-US" sz="24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93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2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96261" name="" r:id="rId3" imgW="7504113" imgH="5029200"/>
        </mc:Choice>
        <mc:Fallback>
          <p:control name="" r:id="rId3" imgW="7504113" imgH="5029200">
            <p:pic>
              <p:nvPicPr>
                <p:cNvPr id="0" name="Host Control  96260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882650" y="1166813"/>
                  <a:ext cx="7504113" cy="5029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utoShape 2"/>
          <p:cNvSpPr>
            <a:spLocks noChangeArrowheads="1"/>
          </p:cNvSpPr>
          <p:nvPr/>
        </p:nvSpPr>
        <p:spPr bwMode="gray">
          <a:xfrm flipH="1">
            <a:off x="2487777" y="1974004"/>
            <a:ext cx="4455948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AutoShape 2"/>
          <p:cNvSpPr>
            <a:spLocks noChangeArrowheads="1"/>
          </p:cNvSpPr>
          <p:nvPr/>
        </p:nvSpPr>
        <p:spPr bwMode="gray">
          <a:xfrm flipH="1">
            <a:off x="850807" y="1974004"/>
            <a:ext cx="1720943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2156908" y="1788348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1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63579" y="1904543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18478" y="1916216"/>
            <a:ext cx="437289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一元二次方程根的判别式</a:t>
            </a:r>
            <a:endParaRPr lang="en-US" altLang="zh-CN" sz="26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cxnSp>
        <p:nvCxnSpPr>
          <p:cNvPr id="3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4"/>
          </a:xfrm>
          <a:prstGeom prst="rect">
            <a:avLst/>
          </a:prstGeom>
        </p:spPr>
      </p:pic>
      <p:sp>
        <p:nvSpPr>
          <p:cNvPr id="27" name="内容占位符 7"/>
          <p:cNvSpPr txBox="1"/>
          <p:nvPr/>
        </p:nvSpPr>
        <p:spPr>
          <a:xfrm>
            <a:off x="1006240" y="2860489"/>
            <a:ext cx="7555345" cy="2699200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spc="-150" dirty="0" smtClean="0">
                <a:solidFill>
                  <a:schemeClr val="tx1"/>
                </a:solidFill>
                <a:latin typeface="+mn-ea"/>
              </a:rPr>
              <a:t>我们可以用配方法解一元二次方程</a:t>
            </a:r>
            <a:r>
              <a:rPr lang="en-US" altLang="en-US" sz="2400" b="1" i="1" spc="-1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x</a:t>
            </a:r>
            <a:r>
              <a:rPr lang="en-US" altLang="en-US" sz="2400" b="1" spc="-150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spc="-1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i="1" spc="-1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x</a:t>
            </a:r>
            <a:r>
              <a:rPr lang="zh-CN" altLang="en-US" sz="2400" b="1" spc="-1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i="1" spc="-1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spc="-1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en-US" sz="2400" b="1" spc="-1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 (</a:t>
            </a:r>
            <a:r>
              <a:rPr lang="en-US" altLang="en-US" sz="2400" b="1" i="1" spc="-1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400" b="1" spc="-1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en-US" sz="2400" b="1" spc="-1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en-US" altLang="zh-CN" sz="2400" b="1" spc="-15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移项，得</a:t>
            </a:r>
            <a:endParaRPr lang="en-US" altLang="zh-CN" sz="2400" b="1" dirty="0" smtClean="0">
              <a:solidFill>
                <a:schemeClr val="tx1"/>
              </a:solidFill>
              <a:latin typeface="+mn-ea"/>
            </a:endParaRPr>
          </a:p>
          <a:p>
            <a:pPr algn="l">
              <a:lnSpc>
                <a:spcPct val="125000"/>
              </a:lnSpc>
            </a:pP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二次项系数化为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，得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45000"/>
              </a:lnSpc>
              <a:spcBef>
                <a:spcPts val="575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      </a:t>
            </a:r>
            <a:endParaRPr lang="en-US" altLang="zh-CN" sz="2400" b="1" dirty="0" smtClean="0">
              <a:solidFill>
                <a:schemeClr val="tx1"/>
              </a:solidFill>
              <a:latin typeface="+mn-ea"/>
              <a:cs typeface="Adobe 楷体 Std R" panose="02020400000000000000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489726" y="1437587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文本框 45"/>
          <p:cNvSpPr txBox="1"/>
          <p:nvPr/>
        </p:nvSpPr>
        <p:spPr>
          <a:xfrm>
            <a:off x="7583273" y="140901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graphicFrame>
        <p:nvGraphicFramePr>
          <p:cNvPr id="50177" name="Object 2"/>
          <p:cNvGraphicFramePr>
            <a:graphicFrameLocks noChangeAspect="1"/>
          </p:cNvGraphicFramePr>
          <p:nvPr/>
        </p:nvGraphicFramePr>
        <p:xfrm>
          <a:off x="2828392" y="3595848"/>
          <a:ext cx="195552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1" name="Equation" r:id="rId4" imgW="977265" imgH="203200" progId="Equation.DSMT4">
                  <p:embed/>
                </p:oleObj>
              </mc:Choice>
              <mc:Fallback>
                <p:oleObj name="Equation" r:id="rId4" imgW="977265" imgH="2032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392" y="3595848"/>
                        <a:ext cx="1955520" cy="406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78" name="Object 3"/>
          <p:cNvGraphicFramePr>
            <a:graphicFrameLocks noChangeAspect="1"/>
          </p:cNvGraphicFramePr>
          <p:nvPr/>
        </p:nvGraphicFramePr>
        <p:xfrm>
          <a:off x="2687638" y="4979988"/>
          <a:ext cx="205704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2" name="Equation" r:id="rId6" imgW="24688800" imgH="9753600" progId="Equation.DSMT4">
                  <p:embed/>
                </p:oleObj>
              </mc:Choice>
              <mc:Fallback>
                <p:oleObj name="Equation" r:id="rId6" imgW="24688800" imgH="9753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7638" y="4979988"/>
                        <a:ext cx="205704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1"/>
            <a:ext cx="9143998" cy="930166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963579" y="1951841"/>
            <a:ext cx="87075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cxnSp>
        <p:nvCxnSpPr>
          <p:cNvPr id="3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27" name="内容占位符 7"/>
          <p:cNvSpPr txBox="1"/>
          <p:nvPr/>
        </p:nvSpPr>
        <p:spPr>
          <a:xfrm>
            <a:off x="1262974" y="1500950"/>
            <a:ext cx="6781059" cy="452739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zh-CN" altLang="en-US" sz="2400" b="1" spc="-150" dirty="0" smtClean="0">
                <a:solidFill>
                  <a:schemeClr val="tx1"/>
                </a:solidFill>
                <a:latin typeface="+mn-ea"/>
              </a:rPr>
              <a:t>配方，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得</a:t>
            </a:r>
            <a:endParaRPr lang="en-US" altLang="zh-CN" sz="2400" b="1" dirty="0" smtClean="0">
              <a:solidFill>
                <a:schemeClr val="tx1"/>
              </a:solidFill>
              <a:latin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endParaRPr lang="en-US" altLang="zh-CN" sz="2400" b="1" dirty="0" smtClean="0">
              <a:solidFill>
                <a:schemeClr val="tx1"/>
              </a:solidFill>
              <a:latin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即</a:t>
            </a:r>
            <a:endParaRPr lang="en-US" altLang="zh-CN" sz="2400" b="1" dirty="0" smtClean="0">
              <a:solidFill>
                <a:schemeClr val="tx1"/>
              </a:solidFill>
              <a:latin typeface="+mn-ea"/>
            </a:endParaRPr>
          </a:p>
          <a:p>
            <a:pPr algn="l">
              <a:lnSpc>
                <a:spcPct val="120000"/>
              </a:lnSpc>
            </a:pP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  <a:spcBef>
                <a:spcPts val="575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，所以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式子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的值有以下三种情况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: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algn="l">
              <a:lnSpc>
                <a:spcPct val="120000"/>
              </a:lnSpc>
              <a:defRPr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(1)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  </a:t>
            </a:r>
            <a:endParaRPr lang="en-US" altLang="zh-CN" sz="2400" b="1" dirty="0" smtClean="0">
              <a:solidFill>
                <a:schemeClr val="tx1"/>
              </a:solidFill>
              <a:latin typeface="+mn-ea"/>
            </a:endParaRPr>
          </a:p>
          <a:p>
            <a:pPr algn="l">
              <a:lnSpc>
                <a:spcPct val="120000"/>
              </a:lnSpc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(2)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algn="l">
              <a:lnSpc>
                <a:spcPct val="120000"/>
              </a:lnSpc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(3)</a:t>
            </a:r>
            <a:r>
              <a:rPr lang="zh-CN" altLang="en-US" sz="24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2400" b="1" dirty="0" smtClean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489726" y="1027671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文本框 45"/>
          <p:cNvSpPr txBox="1"/>
          <p:nvPr/>
        </p:nvSpPr>
        <p:spPr>
          <a:xfrm>
            <a:off x="7583273" y="999096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graphicFrame>
        <p:nvGraphicFramePr>
          <p:cNvPr id="77829" name="Object 4"/>
          <p:cNvGraphicFramePr>
            <a:graphicFrameLocks noChangeAspect="1"/>
          </p:cNvGraphicFramePr>
          <p:nvPr/>
        </p:nvGraphicFramePr>
        <p:xfrm>
          <a:off x="2703683" y="1286014"/>
          <a:ext cx="4723920" cy="96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2" name="Equation" r:id="rId3" imgW="2362200" imgH="482600" progId="Equation.DSMT4">
                  <p:embed/>
                </p:oleObj>
              </mc:Choice>
              <mc:Fallback>
                <p:oleObj name="Equation" r:id="rId3" imgW="23622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3683" y="1286014"/>
                        <a:ext cx="4723920" cy="96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0" name="Object 4"/>
          <p:cNvGraphicFramePr>
            <a:graphicFrameLocks noChangeAspect="1"/>
          </p:cNvGraphicFramePr>
          <p:nvPr/>
        </p:nvGraphicFramePr>
        <p:xfrm>
          <a:off x="2362370" y="2250814"/>
          <a:ext cx="2920320" cy="96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3" name="Equation" r:id="rId5" imgW="1459865" imgH="482600" progId="Equation.DSMT4">
                  <p:embed/>
                </p:oleObj>
              </mc:Choice>
              <mc:Fallback>
                <p:oleObj name="Equation" r:id="rId5" imgW="1459865" imgH="4826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370" y="2250814"/>
                        <a:ext cx="2920320" cy="96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2" name="Object 3"/>
          <p:cNvGraphicFramePr>
            <a:graphicFrameLocks noChangeAspect="1"/>
          </p:cNvGraphicFramePr>
          <p:nvPr/>
        </p:nvGraphicFramePr>
        <p:xfrm>
          <a:off x="2695746" y="4479040"/>
          <a:ext cx="154872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4" name="Equation" r:id="rId7" imgW="774065" imgH="203200" progId="Equation.DSMT4">
                  <p:embed/>
                </p:oleObj>
              </mc:Choice>
              <mc:Fallback>
                <p:oleObj name="Equation" r:id="rId7" imgW="774065" imgH="203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746" y="4479040"/>
                        <a:ext cx="1548720" cy="406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5" name="Object 11"/>
          <p:cNvGraphicFramePr/>
          <p:nvPr/>
        </p:nvGraphicFramePr>
        <p:xfrm>
          <a:off x="2684633" y="5013373"/>
          <a:ext cx="157464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5" name="Equation" r:id="rId9" imgW="786765" imgH="203200" progId="Equation.DSMT4">
                  <p:embed/>
                </p:oleObj>
              </mc:Choice>
              <mc:Fallback>
                <p:oleObj name="Equation" r:id="rId9" imgW="786765" imgH="203200" progId="Equation.DSMT4">
                  <p:embed/>
                  <p:pic>
                    <p:nvPicPr>
                      <p:cNvPr id="0" name="Picture 11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4633" y="5013373"/>
                        <a:ext cx="1574640" cy="406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6" name="Object 12"/>
          <p:cNvGraphicFramePr/>
          <p:nvPr/>
        </p:nvGraphicFramePr>
        <p:xfrm>
          <a:off x="2703683" y="5538399"/>
          <a:ext cx="154872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96" name="Equation" r:id="rId11" imgW="774065" imgH="203200" progId="Equation.DSMT4">
                  <p:embed/>
                </p:oleObj>
              </mc:Choice>
              <mc:Fallback>
                <p:oleObj name="Equation" r:id="rId11" imgW="774065" imgH="203200" progId="Equation.DSMT4">
                  <p:embed/>
                  <p:pic>
                    <p:nvPicPr>
                      <p:cNvPr id="0" name="Picture 12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3683" y="5538399"/>
                        <a:ext cx="1548720" cy="406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3" name="组 7"/>
          <p:cNvGrpSpPr/>
          <p:nvPr/>
        </p:nvGrpSpPr>
        <p:grpSpPr>
          <a:xfrm>
            <a:off x="3653956" y="1408557"/>
            <a:ext cx="1851218" cy="553998"/>
            <a:chOff x="3437515" y="1408557"/>
            <a:chExt cx="1851218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43493" y="1408557"/>
              <a:ext cx="134524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Adobe 黑体 Std R" panose="020B0400000000000000" charset="-122"/>
                </a:rPr>
                <a:t>归  纳</a:t>
              </a:r>
              <a:endParaRPr kumimoji="1" lang="zh-CN" altLang="en-US" sz="3000" b="1" dirty="0">
                <a:solidFill>
                  <a:srgbClr val="008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组 38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内容占位符 7"/>
          <p:cNvSpPr txBox="1"/>
          <p:nvPr/>
        </p:nvSpPr>
        <p:spPr>
          <a:xfrm>
            <a:off x="1569480" y="3074904"/>
            <a:ext cx="6526147" cy="175432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    一般地，式子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叫做一元二次方程</a:t>
            </a:r>
            <a:endParaRPr lang="en-US" altLang="zh-CN" sz="2400" b="1" dirty="0" smtClean="0">
              <a:solidFill>
                <a:schemeClr val="tx1"/>
              </a:solidFill>
              <a:latin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＋</a:t>
            </a:r>
            <a:r>
              <a:rPr 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＋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根的判别式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，通常用希腊字母</a:t>
            </a:r>
            <a:r>
              <a:rPr lang="en-US" sz="2400" b="1" dirty="0" smtClean="0">
                <a:solidFill>
                  <a:schemeClr val="tx1"/>
                </a:solidFill>
                <a:latin typeface="+mn-ea"/>
              </a:rPr>
              <a:t>“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”表示它，即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＝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</a:rPr>
              <a:t>－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   </a:t>
            </a:r>
            <a:endParaRPr lang="en-US" altLang="zh-CN" sz="2400" b="1" dirty="0" smtClean="0">
              <a:solidFill>
                <a:schemeClr val="tx1"/>
              </a:solidFill>
              <a:latin typeface="+mn-ea"/>
              <a:cs typeface="Adobe 楷体 Std R" panose="020204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2508" y="1706672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471037" y="1614706"/>
            <a:ext cx="7095129" cy="230832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已知方程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的判别式的值为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，则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alt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                             　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       　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                             　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2028239" y="2841750"/>
          <a:ext cx="63432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8" name="Equation" r:id="rId3" imgW="317500" imgH="228600" progId="Equation.DSMT4">
                  <p:embed/>
                </p:oleObj>
              </mc:Choice>
              <mc:Fallback>
                <p:oleObj name="Equation" r:id="rId3" imgW="317500" imgH="228600" progId="Equation.DSMT4">
                  <p:embed/>
                  <p:pic>
                    <p:nvPicPr>
                      <p:cNvPr id="0" name="图片 952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8239" y="2841750"/>
                        <a:ext cx="63432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2059771" y="3355468"/>
          <a:ext cx="81216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79" name="Equation" r:id="rId5" imgW="406400" imgH="228600" progId="Equation.DSMT4">
                  <p:embed/>
                </p:oleObj>
              </mc:Choice>
              <mc:Fallback>
                <p:oleObj name="Equation" r:id="rId5" imgW="406400" imgH="228600" progId="Equation.DSMT4">
                  <p:embed/>
                  <p:pic>
                    <p:nvPicPr>
                      <p:cNvPr id="0" name="图片 952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9771" y="3355468"/>
                        <a:ext cx="81216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899" name="Object 3"/>
          <p:cNvGraphicFramePr>
            <a:graphicFrameLocks noChangeAspect="1"/>
          </p:cNvGraphicFramePr>
          <p:nvPr/>
        </p:nvGraphicFramePr>
        <p:xfrm>
          <a:off x="5386279" y="3336410"/>
          <a:ext cx="81216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0" name="Equation" r:id="rId7" imgW="406400" imgH="228600" progId="Equation.DSMT4">
                  <p:embed/>
                </p:oleObj>
              </mc:Choice>
              <mc:Fallback>
                <p:oleObj name="Equation" r:id="rId7" imgW="406400" imgH="228600" progId="Equation.DSMT4">
                  <p:embed/>
                  <p:pic>
                    <p:nvPicPr>
                      <p:cNvPr id="0" name="图片 9527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6279" y="3336410"/>
                        <a:ext cx="81216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0" name="Object 4"/>
          <p:cNvGraphicFramePr>
            <a:graphicFrameLocks noChangeAspect="1"/>
          </p:cNvGraphicFramePr>
          <p:nvPr/>
        </p:nvGraphicFramePr>
        <p:xfrm>
          <a:off x="5386279" y="2833811"/>
          <a:ext cx="86328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1" name="Equation" r:id="rId9" imgW="431800" imgH="228600" progId="Equation.DSMT4">
                  <p:embed/>
                </p:oleObj>
              </mc:Choice>
              <mc:Fallback>
                <p:oleObj name="Equation" r:id="rId9" imgW="431800" imgH="228600" progId="Equation.DSMT4">
                  <p:embed/>
                  <p:pic>
                    <p:nvPicPr>
                      <p:cNvPr id="0" name="图片 952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6279" y="2833811"/>
                        <a:ext cx="86328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982293" y="2243488"/>
            <a:ext cx="602788" cy="525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 flipH="1">
            <a:off x="2376749" y="1359618"/>
            <a:ext cx="5292786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AutoShape 2"/>
          <p:cNvSpPr>
            <a:spLocks noChangeArrowheads="1"/>
          </p:cNvSpPr>
          <p:nvPr/>
        </p:nvSpPr>
        <p:spPr bwMode="gray">
          <a:xfrm flipH="1">
            <a:off x="850807" y="1359618"/>
            <a:ext cx="18114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2156908" y="1173962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2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579" y="1274391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84049" y="1317335"/>
            <a:ext cx="45257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一元二次方程根的情况的判别</a:t>
            </a:r>
            <a:endParaRPr lang="zh-CN" altLang="en-US" sz="26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94808" y="2026762"/>
            <a:ext cx="1847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3000" b="1" dirty="0">
              <a:solidFill>
                <a:srgbClr val="008000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194292" y="2577465"/>
            <a:ext cx="70414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一元二次方程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+bx+c=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的根有三种情况：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Δ&gt;0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时，方程有两个不等的实数根；</a:t>
            </a:r>
            <a:endParaRPr lang="en-US" altLang="zh-CN" sz="2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时，方程有两个相等的实数根；</a:t>
            </a:r>
            <a:endParaRPr lang="en-US" altLang="zh-CN" sz="2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Δ&lt; 0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zh-CN" altLang="en-US" sz="2400" dirty="0" smtClean="0">
                <a:solidFill>
                  <a:srgbClr val="0000FF"/>
                </a:solidFill>
              </a:rPr>
              <a:t>，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方程无实数裉．</a:t>
            </a:r>
            <a:endParaRPr lang="en-US" altLang="zh-CN" sz="2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>
        <a:noAutofit/>
      </a:bodyPr>
      <a:lstStyle>
        <a:defPPr algn="l">
          <a:lnSpc>
            <a:spcPct val="145000"/>
          </a:lnSpc>
          <a:defRPr sz="2400" b="1" dirty="0" smtClean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2201</Words>
  <Application>WPS 演示</Application>
  <PresentationFormat>全屏显示(4:3)</PresentationFormat>
  <Paragraphs>250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23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Arial</vt:lpstr>
      <vt:lpstr>楷体</vt:lpstr>
      <vt:lpstr>Adobe 楷体 Std R</vt:lpstr>
      <vt:lpstr>Adobe 黑体 Std R</vt:lpstr>
      <vt:lpstr>黑体</vt:lpstr>
      <vt:lpstr>Calibri</vt:lpstr>
      <vt:lpstr>Gulim</vt:lpstr>
      <vt:lpstr>Comic Sans MS</vt:lpstr>
      <vt:lpstr>楷体_GB2312</vt:lpstr>
      <vt:lpstr>微软雅黑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Administrator</cp:lastModifiedBy>
  <cp:revision>267</cp:revision>
  <dcterms:created xsi:type="dcterms:W3CDTF">2015-12-14T01:43:00Z</dcterms:created>
  <dcterms:modified xsi:type="dcterms:W3CDTF">2018-09-03T07:14:58Z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