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56" r:id="rId3"/>
    <p:sldId id="302" r:id="rId4"/>
    <p:sldId id="260" r:id="rId5"/>
    <p:sldId id="301" r:id="rId6"/>
    <p:sldId id="295" r:id="rId8"/>
    <p:sldId id="272" r:id="rId9"/>
    <p:sldId id="294" r:id="rId10"/>
    <p:sldId id="289" r:id="rId11"/>
    <p:sldId id="296" r:id="rId12"/>
    <p:sldId id="297" r:id="rId13"/>
    <p:sldId id="298" r:id="rId14"/>
    <p:sldId id="293" r:id="rId15"/>
    <p:sldId id="290" r:id="rId16"/>
    <p:sldId id="276" r:id="rId17"/>
    <p:sldId id="303" r:id="rId18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  <a:srgbClr val="BFD27B"/>
    <a:srgbClr val="8DC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0" autoAdjust="0"/>
    <p:restoredTop sz="96255" autoAdjust="0"/>
  </p:normalViewPr>
  <p:slideViewPr>
    <p:cSldViewPr snapToGrid="0" snapToObjects="1">
      <p:cViewPr>
        <p:scale>
          <a:sx n="60" d="100"/>
          <a:sy n="60" d="100"/>
        </p:scale>
        <p:origin x="-582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png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6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png"/><Relationship Id="rId10" Type="http://schemas.openxmlformats.org/officeDocument/2006/relationships/vmlDrawing" Target="../drawings/vmlDrawing4.v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7.wmf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wmf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wmf"/><Relationship Id="rId3" Type="http://schemas.openxmlformats.org/officeDocument/2006/relationships/control" Target="../activeX/activeX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0" y="0"/>
            <a:ext cx="9135879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74626" y="426001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第二章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  </a:t>
            </a:r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1598" y="1426384"/>
            <a:ext cx="57903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latin typeface="+mj-ea"/>
                <a:ea typeface="+mj-ea"/>
                <a:cs typeface="Adobe 黑体 Std R" panose="020B0400000000000000" charset="-122"/>
              </a:rPr>
              <a:t>2.2  </a:t>
            </a:r>
            <a:r>
              <a:rPr kumimoji="1" lang="zh-CN" altLang="en-US" sz="3000" b="1" dirty="0" smtClean="0">
                <a:latin typeface="+mj-ea"/>
                <a:ea typeface="+mj-ea"/>
                <a:cs typeface="Adobe 黑体 Std R" panose="020B0400000000000000" charset="-122"/>
              </a:rPr>
              <a:t>用配方法求解一元二次方程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6910" y="3208018"/>
            <a:ext cx="46891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第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2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 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配方法</a:t>
            </a:r>
            <a:endParaRPr kumimoji="1" lang="zh-CN" altLang="en-US" sz="40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175643" y="1207823"/>
            <a:ext cx="6668890" cy="3477875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移项，得      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二次项系数化为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，得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配方，得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由此可得　　　　　</a:t>
            </a:r>
            <a:r>
              <a:rPr lang="zh-CN" alt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47" name="对象 46"/>
          <p:cNvGraphicFramePr>
            <a:graphicFrameLocks noChangeAspect="1"/>
          </p:cNvGraphicFramePr>
          <p:nvPr/>
        </p:nvGraphicFramePr>
        <p:xfrm>
          <a:off x="4235451" y="3328934"/>
          <a:ext cx="172720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5" name="Equation" r:id="rId3" imgW="965200" imgH="469900" progId="Equation.DSMT4">
                  <p:embed/>
                </p:oleObj>
              </mc:Choice>
              <mc:Fallback>
                <p:oleObj name="Equation" r:id="rId3" imgW="965200" imgH="4699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5451" y="3328934"/>
                        <a:ext cx="1727200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>
            <a:graphicFrameLocks noChangeAspect="1"/>
          </p:cNvGraphicFramePr>
          <p:nvPr/>
        </p:nvGraphicFramePr>
        <p:xfrm>
          <a:off x="5256044" y="1681956"/>
          <a:ext cx="1760537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6" name="Equation" r:id="rId5" imgW="977265" imgH="406400" progId="Equation.DSMT4">
                  <p:embed/>
                </p:oleObj>
              </mc:Choice>
              <mc:Fallback>
                <p:oleObj name="Equation" r:id="rId5" imgW="977265" imgH="40640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6044" y="1681956"/>
                        <a:ext cx="1760537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对象 54"/>
          <p:cNvGraphicFramePr>
            <a:graphicFrameLocks noChangeAspect="1"/>
          </p:cNvGraphicFramePr>
          <p:nvPr/>
        </p:nvGraphicFramePr>
        <p:xfrm>
          <a:off x="3636794" y="2413794"/>
          <a:ext cx="3429000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7" name="Equation" r:id="rId7" imgW="1905000" imgH="469900" progId="Equation.DSMT4">
                  <p:embed/>
                </p:oleObj>
              </mc:Choice>
              <mc:Fallback>
                <p:oleObj name="Equation" r:id="rId7" imgW="1905000" imgH="46990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6794" y="2413794"/>
                        <a:ext cx="3429000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对象 55"/>
          <p:cNvGraphicFramePr>
            <a:graphicFrameLocks noChangeAspect="1"/>
          </p:cNvGraphicFramePr>
          <p:nvPr/>
        </p:nvGraphicFramePr>
        <p:xfrm>
          <a:off x="4513263" y="4239419"/>
          <a:ext cx="143986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8" name="Equation" r:id="rId9" imgW="799465" imgH="406400" progId="Equation.DSMT4">
                  <p:embed/>
                </p:oleObj>
              </mc:Choice>
              <mc:Fallback>
                <p:oleObj name="Equation" r:id="rId9" imgW="799465" imgH="40640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3263" y="4239419"/>
                        <a:ext cx="1439863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对象 56"/>
          <p:cNvGraphicFramePr>
            <a:graphicFrameLocks noChangeAspect="1"/>
          </p:cNvGraphicFramePr>
          <p:nvPr/>
        </p:nvGraphicFramePr>
        <p:xfrm>
          <a:off x="4614863" y="5083175"/>
          <a:ext cx="1576387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9" name="Equation" r:id="rId11" imgW="875665" imgH="406400" progId="Equation.DSMT4">
                  <p:embed/>
                </p:oleObj>
              </mc:Choice>
              <mc:Fallback>
                <p:oleObj name="Equation" r:id="rId11" imgW="875665" imgH="40640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4863" y="5083175"/>
                        <a:ext cx="1576387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内容占位符 7"/>
          <p:cNvSpPr txBox="1"/>
          <p:nvPr/>
        </p:nvSpPr>
        <p:spPr>
          <a:xfrm>
            <a:off x="1309686" y="1026499"/>
            <a:ext cx="6668890" cy="4838248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移项，得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二次项系数化为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，得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配方，得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因为实数的平方不会是负数，所以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取任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何实数时，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都是非负数，上式都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不成立，即原方程无实数根．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900142" y="3344594"/>
            <a:ext cx="3647271" cy="646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+mn-ea"/>
              </a:rPr>
              <a:t>.</a:t>
            </a:r>
            <a:endParaRPr lang="zh-CN" altLang="en-US" sz="2400" b="1" dirty="0" smtClean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13542" y="2622943"/>
            <a:ext cx="2164715" cy="627864"/>
            <a:chOff x="4127500" y="2679699"/>
            <a:chExt cx="2164715" cy="627864"/>
          </a:xfrm>
        </p:grpSpPr>
        <p:sp>
          <p:nvSpPr>
            <p:cNvPr id="37" name="TextBox 36"/>
            <p:cNvSpPr txBox="1"/>
            <p:nvPr/>
          </p:nvSpPr>
          <p:spPr>
            <a:xfrm>
              <a:off x="4127500" y="2679699"/>
              <a:ext cx="2164715" cy="627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5000"/>
                </a:lnSpc>
              </a:pP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ea"/>
                </a:rPr>
                <a:t>－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ea"/>
                </a:rPr>
                <a:t>＝   </a:t>
              </a:r>
              <a:r>
                <a:rPr lang="en-US" b="1" dirty="0" smtClean="0">
                  <a:solidFill>
                    <a:srgbClr val="FF0000"/>
                  </a:solidFill>
                  <a:latin typeface="+mn-ea"/>
                </a:rPr>
                <a:t>.</a:t>
              </a:r>
              <a:endParaRPr lang="zh-CN" altLang="en-US" b="1" dirty="0" smtClean="0">
                <a:solidFill>
                  <a:srgbClr val="FF0000"/>
                </a:solidFill>
                <a:latin typeface="+mn-ea"/>
              </a:endParaRPr>
            </a:p>
          </p:txBody>
        </p:sp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5464817" y="2762824"/>
            <a:ext cx="337677" cy="4984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58" name="Equation" r:id="rId3" imgW="266700" imgH="393065" progId="Equation.DSMT4">
                    <p:embed/>
                  </p:oleObj>
                </mc:Choice>
                <mc:Fallback>
                  <p:oleObj name="Equation" r:id="rId3" imgW="266700" imgH="393065" progId="Equation.DSMT4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64817" y="2762824"/>
                          <a:ext cx="337677" cy="49847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" name="组合 40"/>
          <p:cNvGrpSpPr/>
          <p:nvPr/>
        </p:nvGrpSpPr>
        <p:grpSpPr>
          <a:xfrm>
            <a:off x="4436434" y="3833728"/>
            <a:ext cx="2078665" cy="541598"/>
            <a:chOff x="147635" y="4255577"/>
            <a:chExt cx="2078665" cy="541598"/>
          </a:xfrm>
        </p:grpSpPr>
        <p:sp>
          <p:nvSpPr>
            <p:cNvPr id="39" name="TextBox 38"/>
            <p:cNvSpPr txBox="1"/>
            <p:nvPr/>
          </p:nvSpPr>
          <p:spPr>
            <a:xfrm>
              <a:off x="147635" y="4298950"/>
              <a:ext cx="20786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1)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 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0" name="Object 7"/>
            <p:cNvGraphicFramePr>
              <a:graphicFrameLocks noChangeAspect="1"/>
            </p:cNvGraphicFramePr>
            <p:nvPr/>
          </p:nvGraphicFramePr>
          <p:xfrm>
            <a:off x="1536228" y="4255577"/>
            <a:ext cx="366889" cy="541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659" name="Equation" r:id="rId5" imgW="266700" imgH="393065" progId="Equation.DSMT4">
                    <p:embed/>
                  </p:oleObj>
                </mc:Choice>
                <mc:Fallback>
                  <p:oleObj name="Equation" r:id="rId5" imgW="266700" imgH="393065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6228" y="4255577"/>
                          <a:ext cx="366889" cy="54159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5836609" y="3344594"/>
          <a:ext cx="367183" cy="542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0" name="Equation" r:id="rId7" imgW="266700" imgH="393065" progId="Equation.DSMT4">
                  <p:embed/>
                </p:oleObj>
              </mc:Choice>
              <mc:Fallback>
                <p:oleObj name="Equation" r:id="rId7" imgW="266700" imgH="393065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6609" y="3344594"/>
                        <a:ext cx="367183" cy="542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203599"/>
            <a:ext cx="1841693" cy="553998"/>
            <a:chOff x="3437515" y="1408557"/>
            <a:chExt cx="1841693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345240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Adobe 黑体 Std R" panose="020B0400000000000000" charset="-122"/>
                </a:rPr>
                <a:t>总  结</a:t>
              </a:r>
              <a:endParaRPr kumimoji="1" lang="zh-CN" altLang="en-US" sz="3000" b="1" dirty="0">
                <a:solidFill>
                  <a:srgbClr val="008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1815992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132588" y="1982468"/>
            <a:ext cx="6904994" cy="416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—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般地，如果一个一元二次方程通过配方转化成   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n)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(Ⅱ)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的形式，那么就有：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时，方程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(Ⅱ)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有两个不等的实数根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40000"/>
              </a:lnSpc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时，方程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(Ⅱ)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有两个相等的实数根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40000"/>
              </a:lnSpc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时，因为对任意实数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，都有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n)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  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所以方程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(Ⅱ)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无实数根．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243295" y="3525483"/>
            <a:ext cx="4144396" cy="562178"/>
            <a:chOff x="240119" y="1806107"/>
            <a:chExt cx="4144396" cy="562178"/>
          </a:xfrm>
        </p:grpSpPr>
        <p:sp>
          <p:nvSpPr>
            <p:cNvPr id="32" name="TextBox 31"/>
            <p:cNvSpPr txBox="1"/>
            <p:nvPr/>
          </p:nvSpPr>
          <p:spPr>
            <a:xfrm>
              <a:off x="240119" y="1806107"/>
              <a:ext cx="41443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24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dirty="0" smtClean="0">
                  <a:latin typeface="+mn-ea"/>
                </a:rPr>
                <a:t>＝－</a:t>
              </a:r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dirty="0" smtClean="0">
                  <a:latin typeface="+mn-ea"/>
                </a:rPr>
                <a:t>－   ，</a:t>
              </a:r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sz="24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400" dirty="0" smtClean="0">
                  <a:latin typeface="+mn-ea"/>
                </a:rPr>
                <a:t>＝－</a:t>
              </a:r>
              <a:r>
                <a:rPr lang="en-US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dirty="0" smtClean="0">
                  <a:latin typeface="+mn-ea"/>
                </a:rPr>
                <a:t>＋   ；</a:t>
              </a:r>
              <a:endParaRPr lang="zh-CN" altLang="en-US" sz="2400" dirty="0" smtClean="0">
                <a:latin typeface="+mn-ea"/>
              </a:endParaRPr>
            </a:p>
          </p:txBody>
        </p:sp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1493147" y="1860685"/>
            <a:ext cx="532800" cy="50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1" name="Equation" r:id="rId4" imgW="266700" imgH="254000" progId="Equation.DSMT4">
                    <p:embed/>
                  </p:oleObj>
                </mc:Choice>
                <mc:Fallback>
                  <p:oleObj name="Equation" r:id="rId4" imgW="266700" imgH="254000" progId="Equation.DSMT4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93147" y="1860685"/>
                          <a:ext cx="532800" cy="507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78" name="Object 2"/>
            <p:cNvGraphicFramePr>
              <a:graphicFrameLocks noChangeAspect="1"/>
            </p:cNvGraphicFramePr>
            <p:nvPr/>
          </p:nvGraphicFramePr>
          <p:xfrm>
            <a:off x="3648260" y="1839940"/>
            <a:ext cx="532800" cy="507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792" name="Equation" r:id="rId6" imgW="266700" imgH="254000" progId="Equation.DSMT4">
                    <p:embed/>
                  </p:oleObj>
                </mc:Choice>
                <mc:Fallback>
                  <p:oleObj name="Equation" r:id="rId6" imgW="266700" imgH="25400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260" y="1839940"/>
                          <a:ext cx="532800" cy="5076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08564" y="3739926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5308" y="1551642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289669" y="1434942"/>
            <a:ext cx="7182133" cy="390023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用配方法解下列方程，其中应在方程左右两边同时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加上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      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            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配方后可变形为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        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              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996187" y="2087222"/>
            <a:ext cx="78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75246" y="3703005"/>
            <a:ext cx="78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418108" y="2095500"/>
            <a:ext cx="1841404" cy="4634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直开平方法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3499" y="3019425"/>
            <a:ext cx="920702" cy="46341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降次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70483" y="4051021"/>
            <a:ext cx="1841404" cy="4634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配方法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18248" y="2940119"/>
            <a:ext cx="920702" cy="4634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转化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rot="16200000" flipH="1">
            <a:off x="3611633" y="3252578"/>
            <a:ext cx="1387335" cy="38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190876" y="3228977"/>
            <a:ext cx="109537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下弧形箭头 26"/>
          <p:cNvSpPr/>
          <p:nvPr/>
        </p:nvSpPr>
        <p:spPr>
          <a:xfrm rot="16200000">
            <a:off x="4559325" y="3151024"/>
            <a:ext cx="2034852" cy="568460"/>
          </a:xfrm>
          <a:prstGeom prst="curvedUpArrow">
            <a:avLst>
              <a:gd name="adj1" fmla="val 26291"/>
              <a:gd name="adj2" fmla="val 40929"/>
              <a:gd name="adj3" fmla="val 461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33653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P37T1-2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35120" y="2157304"/>
            <a:ext cx="3778250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一元二次方程配方的方法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用配方法解一元二次方程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2"/>
          <p:cNvSpPr>
            <a:spLocks noChangeArrowheads="1"/>
          </p:cNvSpPr>
          <p:nvPr/>
        </p:nvSpPr>
        <p:spPr bwMode="gray">
          <a:xfrm flipH="1">
            <a:off x="2487778" y="1974004"/>
            <a:ext cx="4511842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AutoShape 2"/>
          <p:cNvSpPr>
            <a:spLocks noChangeArrowheads="1"/>
          </p:cNvSpPr>
          <p:nvPr/>
        </p:nvSpPr>
        <p:spPr bwMode="gray">
          <a:xfrm flipH="1">
            <a:off x="850807" y="1974004"/>
            <a:ext cx="1720943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56908" y="1788348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3579" y="1951841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18479" y="1931982"/>
            <a:ext cx="38908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一元二次方程配方的方法</a:t>
            </a:r>
            <a:endParaRPr lang="zh-CN" altLang="en-US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005" y="618418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4"/>
          </a:xfrm>
          <a:prstGeom prst="rect">
            <a:avLst/>
          </a:prstGeom>
        </p:spPr>
      </p:pic>
      <p:sp>
        <p:nvSpPr>
          <p:cNvPr id="27" name="内容占位符 7"/>
          <p:cNvSpPr txBox="1"/>
          <p:nvPr/>
        </p:nvSpPr>
        <p:spPr>
          <a:xfrm>
            <a:off x="692896" y="2566227"/>
            <a:ext cx="7555345" cy="3651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 </a:t>
            </a:r>
            <a:r>
              <a:rPr lang="zh-CN" altLang="en-US" sz="2400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用利用完全平方式的特征配方，并完成填空．</a:t>
            </a:r>
            <a:endParaRPr lang="zh-CN" altLang="en-US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45000"/>
              </a:lnSpc>
              <a:spcBef>
                <a:spcPts val="575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(1)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  <a:spcBef>
                <a:spcPts val="575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(2)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(________)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(________)]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endParaRPr lang="en-US" sz="2400" b="1" baseline="30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  <a:spcBef>
                <a:spcPts val="575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(3)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  <a:spcBef>
                <a:spcPts val="575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+mn-ea"/>
              </a:rPr>
              <a:t>        </a:t>
            </a:r>
            <a:endParaRPr lang="zh-CN" altLang="en-US" sz="2400" b="1" dirty="0" smtClean="0">
              <a:solidFill>
                <a:schemeClr val="tx1"/>
              </a:solidFill>
              <a:latin typeface="+mn-ea"/>
            </a:endParaRPr>
          </a:p>
          <a:p>
            <a:pPr algn="l">
              <a:lnSpc>
                <a:spcPct val="125000"/>
              </a:lnSpc>
            </a:pPr>
            <a:endParaRPr lang="en-US" altLang="zh-CN" sz="24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6675" y="3143250"/>
            <a:ext cx="78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97022" y="314325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48277" y="3757315"/>
            <a:ext cx="805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±12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50084" y="3757315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±6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41358" y="4381500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69134" y="43815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78523" y="474071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导引：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1790782" y="4740716"/>
            <a:ext cx="60018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配方就是要配成完全平方，根据完全平方式的结构特征，当二次项系数为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时，常数项是一次项系数一半的平方．</a:t>
            </a:r>
            <a:endParaRPr lang="zh-CN" altLang="en-US" sz="2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489726" y="1437587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45"/>
          <p:cNvSpPr txBox="1"/>
          <p:nvPr/>
        </p:nvSpPr>
        <p:spPr>
          <a:xfrm>
            <a:off x="7583273" y="140901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4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709092" cy="553998"/>
            <a:chOff x="3437515" y="1408557"/>
            <a:chExt cx="1709092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归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338224" y="2260843"/>
            <a:ext cx="653070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当二次项系数为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时，已知一次项的系数，则常数项为一次项系数一半的平方；已知常数项，则一次项系数为常数项的平方根的两倍．注意有两个．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当二次项系数不为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时，则先化二次项系数为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，然后再配方．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0890" y="1682239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91197" y="1659578"/>
            <a:ext cx="6675143" cy="26961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将代数式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变形，结果正确的是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  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219639" y="1713771"/>
            <a:ext cx="78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9" y="1727743"/>
            <a:ext cx="4891154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727743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542087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705580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42856" y="1669955"/>
            <a:ext cx="38699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</a:t>
            </a: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配方法解一元二次方程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12466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09184" y="12466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04006" y="2531622"/>
            <a:ext cx="704145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探究：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怎样解方程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0?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我们已经会解方程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因为它的左边是含有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的完全平方式，右边是非负数，所以可以直接降次解方程．那么，能否将方程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转化为可以直接降次的形式再求解呢？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"/>
            <a:ext cx="9143998" cy="977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"/>
            <a:ext cx="9143998" cy="1056904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66" name="矩形 65"/>
          <p:cNvSpPr/>
          <p:nvPr/>
        </p:nvSpPr>
        <p:spPr>
          <a:xfrm>
            <a:off x="7492729" y="1092207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7122" name="" r:id="rId3" imgW="7662863" imgH="4651375"/>
        </mc:Choice>
        <mc:Fallback>
          <p:control name="" r:id="rId3" imgW="7662863" imgH="4651375">
            <p:pic>
              <p:nvPicPr>
                <p:cNvPr id="0" name="Host Control  4712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803275" y="1576388"/>
                  <a:ext cx="7662863" cy="46513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7464" y="1227539"/>
            <a:ext cx="7555345" cy="5004447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解下列方程．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(1)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　　</a:t>
            </a:r>
            <a:endParaRPr lang="en-US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(2)2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(3)3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(1)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方程的二次项系数为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，直接运用配方法．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先把方程化成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它的二次项系数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   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，为了便于配方，需将二次项系数化为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   为此方程的两边都除以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类似，方程的两边都除以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后再配方．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9693" y="3514695"/>
            <a:ext cx="1189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25723" y="1231457"/>
            <a:ext cx="6668890" cy="4804203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5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移项，得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4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zh-CN" alt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配方，得</a:t>
            </a:r>
            <a:endParaRPr lang="en-US" altLang="zh-CN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4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en-US" sz="4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endParaRPr lang="zh-CN" alt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由此可得</a:t>
            </a:r>
            <a:endParaRPr lang="en-US" altLang="zh-CN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45000"/>
              </a:lnSpc>
            </a:pPr>
            <a:r>
              <a:rPr lang="zh-CN" alt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951506" y="4529308"/>
          <a:ext cx="180816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3" name="Equation" r:id="rId3" imgW="21640800" imgH="5791200" progId="Equation.DSMT4">
                  <p:embed/>
                </p:oleObj>
              </mc:Choice>
              <mc:Fallback>
                <p:oleObj name="Equation" r:id="rId3" imgW="21640800" imgH="5791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1506" y="4529308"/>
                        <a:ext cx="1808162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3295900" y="5247482"/>
          <a:ext cx="3327120" cy="50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54" name="Equation" r:id="rId5" imgW="1663700" imgH="254000" progId="Equation.DSMT4">
                  <p:embed/>
                </p:oleObj>
              </mc:Choice>
              <mc:Fallback>
                <p:oleObj name="Equation" r:id="rId5" imgW="1663700" imgH="2540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5900" y="5247482"/>
                        <a:ext cx="3327120" cy="507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1710</Words>
  <Application>WPS 演示</Application>
  <PresentationFormat>全屏显示(4:3)</PresentationFormat>
  <Paragraphs>184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15</vt:i4>
      </vt:variant>
    </vt:vector>
  </HeadingPairs>
  <TitlesOfParts>
    <vt:vector size="43" baseType="lpstr">
      <vt:lpstr>Arial</vt:lpstr>
      <vt:lpstr>宋体</vt:lpstr>
      <vt:lpstr>Wingdings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Times New Roman</vt:lpstr>
      <vt:lpstr>楷体_GB2312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223</cp:revision>
  <dcterms:created xsi:type="dcterms:W3CDTF">2015-12-14T01:43:00Z</dcterms:created>
  <dcterms:modified xsi:type="dcterms:W3CDTF">2018-09-03T07:14:29Z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